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0" r:id="rId5"/>
    <p:sldId id="487" r:id="rId6"/>
    <p:sldId id="483" r:id="rId7"/>
    <p:sldId id="488" r:id="rId8"/>
    <p:sldId id="490" r:id="rId9"/>
    <p:sldId id="492" r:id="rId10"/>
    <p:sldId id="491" r:id="rId11"/>
    <p:sldId id="493" r:id="rId12"/>
    <p:sldId id="494" r:id="rId13"/>
    <p:sldId id="495" r:id="rId14"/>
    <p:sldId id="496" r:id="rId15"/>
    <p:sldId id="489" r:id="rId16"/>
    <p:sldId id="503" r:id="rId17"/>
    <p:sldId id="499" r:id="rId18"/>
    <p:sldId id="498" r:id="rId19"/>
    <p:sldId id="497" r:id="rId20"/>
    <p:sldId id="500" r:id="rId21"/>
    <p:sldId id="501" r:id="rId22"/>
    <p:sldId id="502" r:id="rId23"/>
    <p:sldId id="471" r:id="rId24"/>
    <p:sldId id="448" r:id="rId25"/>
    <p:sldId id="478" r:id="rId26"/>
    <p:sldId id="482" r:id="rId27"/>
    <p:sldId id="481" r:id="rId28"/>
    <p:sldId id="472" r:id="rId29"/>
    <p:sldId id="473" r:id="rId30"/>
    <p:sldId id="474" r:id="rId31"/>
    <p:sldId id="475" r:id="rId32"/>
    <p:sldId id="476" r:id="rId33"/>
    <p:sldId id="504" r:id="rId34"/>
    <p:sldId id="505" r:id="rId35"/>
    <p:sldId id="506" r:id="rId36"/>
    <p:sldId id="268" r:id="rId37"/>
  </p:sldIdLst>
  <p:sldSz cx="12192000" cy="6858000"/>
  <p:notesSz cx="9944100" cy="6805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7A8"/>
    <a:srgbClr val="DDDDDD"/>
    <a:srgbClr val="FF00FF"/>
    <a:srgbClr val="1F3FA5"/>
    <a:srgbClr val="F8FAFE"/>
    <a:srgbClr val="F4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0D81F-E8E4-59A8-4005-4F6BEE2FD3DD}" v="20" dt="2022-10-05T20:18:47.519"/>
    <p1510:client id="{294461DA-F77F-7CB6-20D2-81AD522D782D}" v="164" dt="2022-10-05T20:15:30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070" autoAdjust="0"/>
  </p:normalViewPr>
  <p:slideViewPr>
    <p:cSldViewPr snapToGrid="0">
      <p:cViewPr varScale="1">
        <p:scale>
          <a:sx n="111" d="100"/>
          <a:sy n="111" d="100"/>
        </p:scale>
        <p:origin x="4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kovský Igor" userId="S::igor.vilkovsky@enviro.gov.sk::c82e8e38-9832-483c-bc64-6cb5947d9fd1" providerId="AD" clId="Web-{294461DA-F77F-7CB6-20D2-81AD522D782D}"/>
    <pc:docChg chg="addSld modSld sldOrd addMainMaster">
      <pc:chgData name="Vilkovský Igor" userId="S::igor.vilkovsky@enviro.gov.sk::c82e8e38-9832-483c-bc64-6cb5947d9fd1" providerId="AD" clId="Web-{294461DA-F77F-7CB6-20D2-81AD522D782D}" dt="2022-10-05T20:15:30.996" v="166" actId="20577"/>
      <pc:docMkLst>
        <pc:docMk/>
      </pc:docMkLst>
      <pc:sldChg chg="addSp modSp">
        <pc:chgData name="Vilkovský Igor" userId="S::igor.vilkovsky@enviro.gov.sk::c82e8e38-9832-483c-bc64-6cb5947d9fd1" providerId="AD" clId="Web-{294461DA-F77F-7CB6-20D2-81AD522D782D}" dt="2022-10-05T20:08:17.499" v="70" actId="20577"/>
        <pc:sldMkLst>
          <pc:docMk/>
          <pc:sldMk cId="0" sldId="260"/>
        </pc:sldMkLst>
        <pc:spChg chg="mod">
          <ac:chgData name="Vilkovský Igor" userId="S::igor.vilkovsky@enviro.gov.sk::c82e8e38-9832-483c-bc64-6cb5947d9fd1" providerId="AD" clId="Web-{294461DA-F77F-7CB6-20D2-81AD522D782D}" dt="2022-10-05T20:08:17.499" v="70" actId="20577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Vilkovský Igor" userId="S::igor.vilkovsky@enviro.gov.sk::c82e8e38-9832-483c-bc64-6cb5947d9fd1" providerId="AD" clId="Web-{294461DA-F77F-7CB6-20D2-81AD522D782D}" dt="2022-10-05T20:06:42.262" v="48" actId="20577"/>
          <ac:spMkLst>
            <pc:docMk/>
            <pc:sldMk cId="0" sldId="260"/>
            <ac:spMk id="7" creationId="{6A2346C1-417C-7F42-5CC2-C9C8CDCD3619}"/>
          </ac:spMkLst>
        </pc:spChg>
        <pc:spChg chg="mod">
          <ac:chgData name="Vilkovský Igor" userId="S::igor.vilkovsky@enviro.gov.sk::c82e8e38-9832-483c-bc64-6cb5947d9fd1" providerId="AD" clId="Web-{294461DA-F77F-7CB6-20D2-81AD522D782D}" dt="2022-10-05T20:07:12.576" v="63" actId="20577"/>
          <ac:spMkLst>
            <pc:docMk/>
            <pc:sldMk cId="0" sldId="260"/>
            <ac:spMk id="8" creationId="{00000000-0000-0000-0000-000000000000}"/>
          </ac:spMkLst>
        </pc:spChg>
      </pc:sldChg>
      <pc:sldChg chg="delSp">
        <pc:chgData name="Vilkovský Igor" userId="S::igor.vilkovsky@enviro.gov.sk::c82e8e38-9832-483c-bc64-6cb5947d9fd1" providerId="AD" clId="Web-{294461DA-F77F-7CB6-20D2-81AD522D782D}" dt="2022-10-05T20:01:33.582" v="34"/>
        <pc:sldMkLst>
          <pc:docMk/>
          <pc:sldMk cId="0" sldId="313"/>
        </pc:sldMkLst>
        <pc:spChg chg="del">
          <ac:chgData name="Vilkovský Igor" userId="S::igor.vilkovsky@enviro.gov.sk::c82e8e38-9832-483c-bc64-6cb5947d9fd1" providerId="AD" clId="Web-{294461DA-F77F-7CB6-20D2-81AD522D782D}" dt="2022-10-05T20:01:33.582" v="34"/>
          <ac:spMkLst>
            <pc:docMk/>
            <pc:sldMk cId="0" sldId="313"/>
            <ac:spMk id="6" creationId="{00000000-0000-0000-0000-000000000000}"/>
          </ac:spMkLst>
        </pc:spChg>
        <pc:spChg chg="del">
          <ac:chgData name="Vilkovský Igor" userId="S::igor.vilkovsky@enviro.gov.sk::c82e8e38-9832-483c-bc64-6cb5947d9fd1" providerId="AD" clId="Web-{294461DA-F77F-7CB6-20D2-81AD522D782D}" dt="2022-10-05T20:01:22.238" v="31"/>
          <ac:spMkLst>
            <pc:docMk/>
            <pc:sldMk cId="0" sldId="313"/>
            <ac:spMk id="10" creationId="{00000000-0000-0000-0000-000000000000}"/>
          </ac:spMkLst>
        </pc:spChg>
        <pc:spChg chg="del">
          <ac:chgData name="Vilkovský Igor" userId="S::igor.vilkovsky@enviro.gov.sk::c82e8e38-9832-483c-bc64-6cb5947d9fd1" providerId="AD" clId="Web-{294461DA-F77F-7CB6-20D2-81AD522D782D}" dt="2022-10-05T20:01:26.426" v="32"/>
          <ac:spMkLst>
            <pc:docMk/>
            <pc:sldMk cId="0" sldId="313"/>
            <ac:spMk id="13" creationId="{00000000-0000-0000-0000-000000000000}"/>
          </ac:spMkLst>
        </pc:spChg>
        <pc:spChg chg="del">
          <ac:chgData name="Vilkovský Igor" userId="S::igor.vilkovsky@enviro.gov.sk::c82e8e38-9832-483c-bc64-6cb5947d9fd1" providerId="AD" clId="Web-{294461DA-F77F-7CB6-20D2-81AD522D782D}" dt="2022-10-05T20:01:29.957" v="33"/>
          <ac:spMkLst>
            <pc:docMk/>
            <pc:sldMk cId="0" sldId="313"/>
            <ac:spMk id="14" creationId="{00000000-0000-0000-0000-000000000000}"/>
          </ac:spMkLst>
        </pc:spChg>
      </pc:sldChg>
      <pc:sldChg chg="addSp delSp modSp new mod setBg">
        <pc:chgData name="Vilkovský Igor" userId="S::igor.vilkovsky@enviro.gov.sk::c82e8e38-9832-483c-bc64-6cb5947d9fd1" providerId="AD" clId="Web-{294461DA-F77F-7CB6-20D2-81AD522D782D}" dt="2022-10-05T19:59:56.408" v="30"/>
        <pc:sldMkLst>
          <pc:docMk/>
          <pc:sldMk cId="3819383263" sldId="316"/>
        </pc:sldMkLst>
        <pc:spChg chg="add del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2" creationId="{2507A304-2A8E-96B9-2033-898F79BB8899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6:04.104" v="13"/>
          <ac:spMkLst>
            <pc:docMk/>
            <pc:sldMk cId="3819383263" sldId="316"/>
            <ac:spMk id="3" creationId="{A2A81379-CEAB-33F7-CFF0-74ECB57AD09E}"/>
          </ac:spMkLst>
        </pc:spChg>
        <pc:spChg chg="mod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4" creationId="{89E17C15-E29F-76AA-EA71-3F6C1A4D8248}"/>
          </ac:spMkLst>
        </pc:spChg>
        <pc:spChg chg="add del mod">
          <ac:chgData name="Vilkovský Igor" userId="S::igor.vilkovsky@enviro.gov.sk::c82e8e38-9832-483c-bc64-6cb5947d9fd1" providerId="AD" clId="Web-{294461DA-F77F-7CB6-20D2-81AD522D782D}" dt="2022-10-05T19:58:28.343" v="25"/>
          <ac:spMkLst>
            <pc:docMk/>
            <pc:sldMk cId="3819383263" sldId="316"/>
            <ac:spMk id="9" creationId="{1A15453A-34A0-1934-86D7-A2F830C164E1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26.109" v="8"/>
          <ac:spMkLst>
            <pc:docMk/>
            <pc:sldMk cId="3819383263" sldId="316"/>
            <ac:spMk id="10" creationId="{32BC26D8-82FB-445E-AA49-62A77D7C1EE0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26.109" v="8"/>
          <ac:spMkLst>
            <pc:docMk/>
            <pc:sldMk cId="3819383263" sldId="316"/>
            <ac:spMk id="12" creationId="{CB44330D-EA18-4254-AA95-EB49948539B8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14" creationId="{A4AC5506-6312-4701-8D3C-40187889A947}"/>
          </ac:spMkLst>
        </pc:spChg>
        <pc:spChg chg="add del">
          <ac:chgData name="Vilkovský Igor" userId="S::igor.vilkovsky@enviro.gov.sk::c82e8e38-9832-483c-bc64-6cb5947d9fd1" providerId="AD" clId="Web-{294461DA-F77F-7CB6-20D2-81AD522D782D}" dt="2022-10-05T19:51:32.515" v="10"/>
          <ac:spMkLst>
            <pc:docMk/>
            <pc:sldMk cId="3819383263" sldId="316"/>
            <ac:spMk id="15" creationId="{2507A304-2A8E-96B9-2033-898F79BB8899}"/>
          </ac:spMkLst>
        </pc:spChg>
        <pc:spChg chg="add del mod">
          <ac:chgData name="Vilkovský Igor" userId="S::igor.vilkovsky@enviro.gov.sk::c82e8e38-9832-483c-bc64-6cb5947d9fd1" providerId="AD" clId="Web-{294461DA-F77F-7CB6-20D2-81AD522D782D}" dt="2022-10-05T19:59:56.408" v="30"/>
          <ac:spMkLst>
            <pc:docMk/>
            <pc:sldMk cId="3819383263" sldId="316"/>
            <ac:spMk id="22" creationId="{74ED1BFE-F9BD-01F9-0E55-4BDF04218870}"/>
          </ac:spMkLst>
        </pc:spChg>
        <pc:graphicFrameChg chg="add del mod ord modGraphic">
          <ac:chgData name="Vilkovský Igor" userId="S::igor.vilkovsky@enviro.gov.sk::c82e8e38-9832-483c-bc64-6cb5947d9fd1" providerId="AD" clId="Web-{294461DA-F77F-7CB6-20D2-81AD522D782D}" dt="2022-10-05T19:58:17.967" v="24"/>
          <ac:graphicFrameMkLst>
            <pc:docMk/>
            <pc:sldMk cId="3819383263" sldId="316"/>
            <ac:graphicFrameMk id="11" creationId="{A666A1C8-3490-37A8-0C83-B40272DC59DD}"/>
          </ac:graphicFrameMkLst>
        </pc:graphicFrameChg>
        <pc:picChg chg="add del mod ord">
          <ac:chgData name="Vilkovský Igor" userId="S::igor.vilkovsky@enviro.gov.sk::c82e8e38-9832-483c-bc64-6cb5947d9fd1" providerId="AD" clId="Web-{294461DA-F77F-7CB6-20D2-81AD522D782D}" dt="2022-10-05T19:51:38.265" v="12"/>
          <ac:picMkLst>
            <pc:docMk/>
            <pc:sldMk cId="3819383263" sldId="316"/>
            <ac:picMk id="5" creationId="{0610498A-28F6-EF91-3AD3-1F6A6276CB67}"/>
          </ac:picMkLst>
        </pc:picChg>
        <pc:picChg chg="add del mod ord">
          <ac:chgData name="Vilkovský Igor" userId="S::igor.vilkovsky@enviro.gov.sk::c82e8e38-9832-483c-bc64-6cb5947d9fd1" providerId="AD" clId="Web-{294461DA-F77F-7CB6-20D2-81AD522D782D}" dt="2022-10-05T19:59:15.735" v="29"/>
          <ac:picMkLst>
            <pc:docMk/>
            <pc:sldMk cId="3819383263" sldId="316"/>
            <ac:picMk id="6" creationId="{3D97A4E5-F20A-1BF4-C2E4-D8959158083A}"/>
          </ac:picMkLst>
        </pc:picChg>
        <pc:picChg chg="add del mod">
          <ac:chgData name="Vilkovský Igor" userId="S::igor.vilkovsky@enviro.gov.sk::c82e8e38-9832-483c-bc64-6cb5947d9fd1" providerId="AD" clId="Web-{294461DA-F77F-7CB6-20D2-81AD522D782D}" dt="2022-10-05T19:58:33.515" v="27"/>
          <ac:picMkLst>
            <pc:docMk/>
            <pc:sldMk cId="3819383263" sldId="316"/>
            <ac:picMk id="7" creationId="{C5110749-D71C-C4D2-C2C8-11E6EE00C44E}"/>
          </ac:picMkLst>
        </pc:picChg>
        <pc:picChg chg="add mod ord">
          <ac:chgData name="Vilkovský Igor" userId="S::igor.vilkovsky@enviro.gov.sk::c82e8e38-9832-483c-bc64-6cb5947d9fd1" providerId="AD" clId="Web-{294461DA-F77F-7CB6-20D2-81AD522D782D}" dt="2022-10-05T19:59:56.408" v="30"/>
          <ac:picMkLst>
            <pc:docMk/>
            <pc:sldMk cId="3819383263" sldId="316"/>
            <ac:picMk id="23" creationId="{2B4695D4-7144-3498-EA85-71D43679DBAF}"/>
          </ac:picMkLst>
        </pc:picChg>
      </pc:sldChg>
      <pc:sldChg chg="modSp new ord">
        <pc:chgData name="Vilkovský Igor" userId="S::igor.vilkovsky@enviro.gov.sk::c82e8e38-9832-483c-bc64-6cb5947d9fd1" providerId="AD" clId="Web-{294461DA-F77F-7CB6-20D2-81AD522D782D}" dt="2022-10-05T20:15:30.996" v="166" actId="20577"/>
        <pc:sldMkLst>
          <pc:docMk/>
          <pc:sldMk cId="601309200" sldId="317"/>
        </pc:sldMkLst>
        <pc:spChg chg="mod">
          <ac:chgData name="Vilkovský Igor" userId="S::igor.vilkovsky@enviro.gov.sk::c82e8e38-9832-483c-bc64-6cb5947d9fd1" providerId="AD" clId="Web-{294461DA-F77F-7CB6-20D2-81AD522D782D}" dt="2022-10-05T20:15:30.996" v="166" actId="20577"/>
          <ac:spMkLst>
            <pc:docMk/>
            <pc:sldMk cId="601309200" sldId="317"/>
            <ac:spMk id="3" creationId="{3E9F1668-DB78-DEC1-415D-6E753E4EB54B}"/>
          </ac:spMkLst>
        </pc:spChg>
      </pc:sldChg>
      <pc:sldChg chg="add">
        <pc:chgData name="Vilkovský Igor" userId="S::igor.vilkovsky@enviro.gov.sk::c82e8e38-9832-483c-bc64-6cb5947d9fd1" providerId="AD" clId="Web-{294461DA-F77F-7CB6-20D2-81AD522D782D}" dt="2022-10-05T20:04:49.619" v="36"/>
        <pc:sldMkLst>
          <pc:docMk/>
          <pc:sldMk cId="990807956" sldId="318"/>
        </pc:sldMkLst>
      </pc:sldChg>
      <pc:sldMasterChg chg="add addSldLayout">
        <pc:chgData name="Vilkovský Igor" userId="S::igor.vilkovsky@enviro.gov.sk::c82e8e38-9832-483c-bc64-6cb5947d9fd1" providerId="AD" clId="Web-{294461DA-F77F-7CB6-20D2-81AD522D782D}" dt="2022-10-05T20:04:49.619" v="36"/>
        <pc:sldMasterMkLst>
          <pc:docMk/>
          <pc:sldMasterMk cId="0" sldId="2147483661"/>
        </pc:sldMasterMkLst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2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3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4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5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6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7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8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69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0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1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2"/>
          </pc:sldLayoutMkLst>
        </pc:sldLayoutChg>
        <pc:sldLayoutChg chg="add">
          <pc:chgData name="Vilkovský Igor" userId="S::igor.vilkovsky@enviro.gov.sk::c82e8e38-9832-483c-bc64-6cb5947d9fd1" providerId="AD" clId="Web-{294461DA-F77F-7CB6-20D2-81AD522D782D}" dt="2022-10-05T20:04:49.619" v="36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  <pc:docChgLst>
    <pc:chgData name="Vilkovský Igor" userId="S::igor.vilkovsky@enviro.gov.sk::c82e8e38-9832-483c-bc64-6cb5947d9fd1" providerId="AD" clId="Web-{1150D81F-E8E4-59A8-4005-4F6BEE2FD3DD}"/>
    <pc:docChg chg="modSld">
      <pc:chgData name="Vilkovský Igor" userId="S::igor.vilkovsky@enviro.gov.sk::c82e8e38-9832-483c-bc64-6cb5947d9fd1" providerId="AD" clId="Web-{1150D81F-E8E4-59A8-4005-4F6BEE2FD3DD}" dt="2022-10-05T20:18:47.519" v="15" actId="20577"/>
      <pc:docMkLst>
        <pc:docMk/>
      </pc:docMkLst>
      <pc:sldChg chg="modSp">
        <pc:chgData name="Vilkovský Igor" userId="S::igor.vilkovsky@enviro.gov.sk::c82e8e38-9832-483c-bc64-6cb5947d9fd1" providerId="AD" clId="Web-{1150D81F-E8E4-59A8-4005-4F6BEE2FD3DD}" dt="2022-10-05T20:17:21.469" v="8" actId="20577"/>
        <pc:sldMkLst>
          <pc:docMk/>
          <pc:sldMk cId="0" sldId="260"/>
        </pc:sldMkLst>
        <pc:spChg chg="mod">
          <ac:chgData name="Vilkovský Igor" userId="S::igor.vilkovsky@enviro.gov.sk::c82e8e38-9832-483c-bc64-6cb5947d9fd1" providerId="AD" clId="Web-{1150D81F-E8E4-59A8-4005-4F6BEE2FD3DD}" dt="2022-10-05T20:17:21.469" v="8" actId="20577"/>
          <ac:spMkLst>
            <pc:docMk/>
            <pc:sldMk cId="0" sldId="260"/>
            <ac:spMk id="7" creationId="{6A2346C1-417C-7F42-5CC2-C9C8CDCD3619}"/>
          </ac:spMkLst>
        </pc:spChg>
      </pc:sldChg>
      <pc:sldChg chg="modSp">
        <pc:chgData name="Vilkovský Igor" userId="S::igor.vilkovsky@enviro.gov.sk::c82e8e38-9832-483c-bc64-6cb5947d9fd1" providerId="AD" clId="Web-{1150D81F-E8E4-59A8-4005-4F6BEE2FD3DD}" dt="2022-10-05T20:18:47.519" v="15" actId="20577"/>
        <pc:sldMkLst>
          <pc:docMk/>
          <pc:sldMk cId="3819383263" sldId="316"/>
        </pc:sldMkLst>
        <pc:spChg chg="mod">
          <ac:chgData name="Vilkovský Igor" userId="S::igor.vilkovsky@enviro.gov.sk::c82e8e38-9832-483c-bc64-6cb5947d9fd1" providerId="AD" clId="Web-{1150D81F-E8E4-59A8-4005-4F6BEE2FD3DD}" dt="2022-10-05T20:18:47.519" v="15" actId="20577"/>
          <ac:spMkLst>
            <pc:docMk/>
            <pc:sldMk cId="3819383263" sldId="316"/>
            <ac:spMk id="2" creationId="{2507A304-2A8E-96B9-2033-898F79BB88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110" cy="341463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32690" y="1"/>
            <a:ext cx="4309110" cy="341463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36448B06-F5E1-4792-9BC1-F70D50BBB38F}" type="datetimeFigureOut">
              <a:rPr lang="sk-SK" smtClean="0"/>
              <a:pPr/>
              <a:t>17. 12. 2024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32690" y="6464151"/>
            <a:ext cx="4309110" cy="34146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8F9BB5EE-28DB-4B87-A598-CF9D71E59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110" cy="341463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32690" y="1"/>
            <a:ext cx="4309110" cy="341463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E7AE60D9-8B7F-44D8-B309-3751FFDE3D61}" type="datetimeFigureOut">
              <a:rPr lang="sk-SK" smtClean="0"/>
              <a:pPr/>
              <a:t>17. 12. 2024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4410" y="3275202"/>
            <a:ext cx="7955280" cy="2679711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32690" y="6464151"/>
            <a:ext cx="4309110" cy="34146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B817AEEF-7305-417B-97F5-6E5EA5BAD0A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394200" y="342901"/>
            <a:ext cx="7429500" cy="60960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4863" y="6452394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776000" y="6452394"/>
            <a:ext cx="86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863" y="198108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Rovná spojnica 6"/>
          <p:cNvCxnSpPr/>
          <p:nvPr userDrawn="1"/>
        </p:nvCxnSpPr>
        <p:spPr>
          <a:xfrm>
            <a:off x="822963" y="-1"/>
            <a:ext cx="0" cy="252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 userDrawn="1"/>
        </p:nvCxnSpPr>
        <p:spPr>
          <a:xfrm>
            <a:off x="822963" y="251999"/>
            <a:ext cx="0" cy="252000"/>
          </a:xfrm>
          <a:prstGeom prst="line">
            <a:avLst/>
          </a:prstGeom>
          <a:ln w="28575">
            <a:solidFill>
              <a:srgbClr val="1C37A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 userDrawn="1"/>
        </p:nvCxnSpPr>
        <p:spPr>
          <a:xfrm>
            <a:off x="822963" y="503999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45" y="6340902"/>
            <a:ext cx="1579312" cy="370269"/>
          </a:xfrm>
          <a:prstGeom prst="rect">
            <a:avLst/>
          </a:prstGeom>
        </p:spPr>
      </p:pic>
      <p:cxnSp>
        <p:nvCxnSpPr>
          <p:cNvPr id="11" name="Rovná spojnica 10"/>
          <p:cNvCxnSpPr/>
          <p:nvPr userDrawn="1"/>
        </p:nvCxnSpPr>
        <p:spPr>
          <a:xfrm>
            <a:off x="0" y="6454777"/>
            <a:ext cx="10404000" cy="0"/>
          </a:xfrm>
          <a:prstGeom prst="line">
            <a:avLst/>
          </a:prstGeom>
          <a:ln w="12700"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mu.sk/sk/?page=287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novdom.sk/obnov-dom-mini" TargetMode="External"/><Relationship Id="rId2" Type="http://schemas.openxmlformats.org/officeDocument/2006/relationships/hyperlink" Target="https://www.obnovdomov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lenadomacnostiam.sk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pulair.sk/sk/videogaleria" TargetMode="External"/><Relationship Id="rId3" Type="http://schemas.openxmlformats.org/officeDocument/2006/relationships/hyperlink" Target="https://dnesdycham.sk/" TargetMode="External"/><Relationship Id="rId7" Type="http://schemas.openxmlformats.org/officeDocument/2006/relationships/hyperlink" Target="https://www.populair.sk/sk/kategorie-dokumentov" TargetMode="External"/><Relationship Id="rId2" Type="http://schemas.openxmlformats.org/officeDocument/2006/relationships/hyperlink" Target="https://www.populair.sk/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nesdycham.populair.sk/widget-demo" TargetMode="External"/><Relationship Id="rId5" Type="http://schemas.openxmlformats.org/officeDocument/2006/relationships/hyperlink" Target="https://dnesdycham.populair.sk/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populair.sk/sk/aktualita/aplikacia-dnes-dycham" TargetMode="External"/><Relationship Id="rId9" Type="http://schemas.openxmlformats.org/officeDocument/2006/relationships/hyperlink" Target="https://www.populair.sk/sk/audiogaleria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ea.sk/bezplatne-poradenstvo/publikacie-a-prezentacie/" TargetMode="External"/><Relationship Id="rId3" Type="http://schemas.openxmlformats.org/officeDocument/2006/relationships/hyperlink" Target="https://www.shmu.sk/File/oko/vystrahy/nove/1579130025_zakladne_vseobecne_informacie_smogu_pm10_.pdf" TargetMode="External"/><Relationship Id="rId7" Type="http://schemas.openxmlformats.org/officeDocument/2006/relationships/hyperlink" Target="http://vykurovanie.enviroportal.sk/" TargetMode="External"/><Relationship Id="rId2" Type="http://schemas.openxmlformats.org/officeDocument/2006/relationships/hyperlink" Target="https://www.youtube.com/watch?v=B09KKN77hV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pulair.sk/sk/actual/nieco-je-vo-vzduchu" TargetMode="External"/><Relationship Id="rId5" Type="http://schemas.openxmlformats.org/officeDocument/2006/relationships/hyperlink" Target="https://www.populair.sk/sk/actual/ako-spravne-kurit" TargetMode="External"/><Relationship Id="rId4" Type="http://schemas.openxmlformats.org/officeDocument/2006/relationships/hyperlink" Target="https://www.shmu.sk/sk/?page=2434" TargetMode="External"/><Relationship Id="rId9" Type="http://schemas.openxmlformats.org/officeDocument/2006/relationships/hyperlink" Target="https://www.minzp.sk/ovzdusie/ochrana-ovzdusia/zdroje-znecistovania-ovzdusia/male-zdroje/spalovanie-tuchych-paliv-domacnostia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uris/document/document.jsf?text=&amp;docid=270338&amp;pageIndex=0&amp;doclang=sk&amp;mode=lst&amp;dir=&amp;occ=first&amp;part=1&amp;cid=8684495" TargetMode="External"/><Relationship Id="rId2" Type="http://schemas.openxmlformats.org/officeDocument/2006/relationships/hyperlink" Target="https://eur-lex.europa.eu/legal-content/sk/TXT/?uri=CELEX:62021CJ03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zp.sk/files/oblasti/ovzdusie/ochrana-ovzdusia/informacie/spalovanie-tuhych-paliv-domacnostiach_november2024.pdf" TargetMode="External"/><Relationship Id="rId4" Type="http://schemas.openxmlformats.org/officeDocument/2006/relationships/hyperlink" Target="https://www.minzp.sk/ovzdusie/ochrana-ovzdusia/zdroje-znecistovania-ovzdusia/male-zdroje/spalovanie-tuchych-paliv-domacnostiach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zp.sk/ovzdusie/" TargetMode="External"/><Relationship Id="rId2" Type="http://schemas.openxmlformats.org/officeDocument/2006/relationships/hyperlink" Target="http://www.minzp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mu.sk/sk/?page=2873" TargetMode="External"/><Relationship Id="rId2" Type="http://schemas.openxmlformats.org/officeDocument/2006/relationships/hyperlink" Target="https://www.minzp.sk/ovzdusie/ochrana-ovzdusia/kvalita-ovzdusia/riadenie-kvality-ovzdus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mu.sk/File/oko/riadenie_kvality_ovzdusia/iro_2024_corr1.xls" TargetMode="External"/><Relationship Id="rId2" Type="http://schemas.openxmlformats.org/officeDocument/2006/relationships/hyperlink" Target="https://www.shmu.sk/sk/?page=28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ulair.sk/sk" TargetMode="External"/><Relationship Id="rId2" Type="http://schemas.openxmlformats.org/officeDocument/2006/relationships/hyperlink" Target="https://www.minzp.sk/ovzdusie/ochrana-ovzdusia/life-i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inzp.sk/ovzdusie/ochrana-ovzdusia/zdroje-znecistovania-ovzdusia/spalovacie-zariadenia/male-spalovacie-zariadeni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inzp.sk/ovzdusie/ochrana-ovzdusia/zdroje-znecistovania-ovzdusia/male-zdroj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inzp.sk/ovzdusie/ochrana-ovzdusia/zdroje-znecistovania-ovzdusia/male-zdroje/spalovanie-tuchych-paliv-domacnostiach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inzp.sk/ovzdusie/ochrana-ovzdusia/poplatky-za-znecistovanie-ovzdusia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inzp.sk/ovzdusie/ochrana-ovzdusia/dokumen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mu.sk/sk/?page=1&amp;id=oko_roc_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zp.sk/files/oblasti/ovzdusie/ochrana-ovzdusia/dokumenty/prirucka-obce-mesta-oblasti-ochrany-ovzdusia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minzp.sk/files/oblasti/ovzdusie/ochrana-ovzdusia/informacie/spalovanie-tuhych-paliv-domacnostiach_november202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6934200" cy="5661659"/>
          </a:xfrm>
        </p:spPr>
        <p:txBody>
          <a:bodyPr/>
          <a:lstStyle/>
          <a:p>
            <a:pPr algn="ctr"/>
            <a:r>
              <a:rPr lang="sk-S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spaľovacie zariadenia</a:t>
            </a:r>
            <a:endParaRPr lang="sk-SK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" y="3112611"/>
            <a:ext cx="2929310" cy="686776"/>
          </a:xfrm>
          <a:prstGeom prst="rect">
            <a:avLst/>
          </a:prstGeom>
        </p:spPr>
      </p:pic>
      <p:sp>
        <p:nvSpPr>
          <p:cNvPr id="9" name="CustomShape 5"/>
          <p:cNvSpPr/>
          <p:nvPr/>
        </p:nvSpPr>
        <p:spPr bwMode="auto">
          <a:xfrm>
            <a:off x="7320183" y="5118669"/>
            <a:ext cx="4304160" cy="11476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/>
          <a:lstStyle/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Sekcia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klímy a ochrany ovzdušia</a:t>
            </a:r>
            <a: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Odbor globálnej ochrany ovzdušia</a:t>
            </a: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klímy a adaptácie</a:t>
            </a:r>
            <a:endParaRPr lang="sk-SK" b="1" dirty="0" smtClean="0">
              <a:solidFill>
                <a:srgbClr val="1C37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II. online seminár 12.12.2024</a:t>
            </a:r>
            <a:endParaRPr lang="sk-SK" b="1" dirty="0">
              <a:solidFill>
                <a:srgbClr val="1C37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Zákazy a zakázané </a:t>
            </a:r>
            <a:r>
              <a:rPr lang="sk-SK" sz="3200" b="1" dirty="0" smtClean="0">
                <a:solidFill>
                  <a:srgbClr val="002060"/>
                </a:solidFill>
              </a:rPr>
              <a:t>paliva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76624"/>
            <a:ext cx="10515600" cy="4996744"/>
          </a:xfrm>
        </p:spPr>
        <p:txBody>
          <a:bodyPr>
            <a:noAutofit/>
          </a:bodyPr>
          <a:lstStyle/>
          <a:p>
            <a:r>
              <a:rPr lang="sk-SK" sz="1800" b="1" dirty="0" smtClean="0">
                <a:solidFill>
                  <a:srgbClr val="0070C0"/>
                </a:solidFill>
              </a:rPr>
              <a:t>Na </a:t>
            </a:r>
            <a:r>
              <a:rPr lang="sk-SK" sz="1800" b="1" dirty="0">
                <a:solidFill>
                  <a:srgbClr val="0070C0"/>
                </a:solidFill>
              </a:rPr>
              <a:t>otvorenom ohnisku</a:t>
            </a:r>
            <a:r>
              <a:rPr lang="sk-SK" sz="1800" b="1" dirty="0"/>
              <a:t> </a:t>
            </a:r>
            <a:r>
              <a:rPr lang="sk-SK" sz="1800" dirty="0"/>
              <a:t>a </a:t>
            </a:r>
            <a:r>
              <a:rPr lang="sk-SK" sz="1800" b="1" dirty="0">
                <a:solidFill>
                  <a:srgbClr val="0070C0"/>
                </a:solidFill>
              </a:rPr>
              <a:t>voľnom priestranstve </a:t>
            </a:r>
            <a:r>
              <a:rPr lang="sk-SK" sz="1800" dirty="0"/>
              <a:t>je podľa </a:t>
            </a:r>
            <a:r>
              <a:rPr lang="sk-SK" sz="1800" dirty="0">
                <a:solidFill>
                  <a:srgbClr val="0070C0"/>
                </a:solidFill>
              </a:rPr>
              <a:t>§ 32 písm. </a:t>
            </a:r>
            <a:r>
              <a:rPr lang="sk-SK" sz="1800" b="1" dirty="0">
                <a:solidFill>
                  <a:srgbClr val="0070C0"/>
                </a:solidFill>
              </a:rPr>
              <a:t>d)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/>
              <a:t>zákona </a:t>
            </a:r>
            <a:r>
              <a:rPr lang="sk-SK" sz="1800" dirty="0" smtClean="0"/>
              <a:t>zakázané </a:t>
            </a:r>
            <a:r>
              <a:rPr lang="sk-SK" sz="1800" b="1" dirty="0">
                <a:solidFill>
                  <a:srgbClr val="0070C0"/>
                </a:solidFill>
              </a:rPr>
              <a:t>spaľovať</a:t>
            </a:r>
            <a:r>
              <a:rPr lang="sk-SK" sz="1800" dirty="0"/>
              <a:t> </a:t>
            </a:r>
            <a:r>
              <a:rPr lang="sk-SK" sz="1800" b="1" dirty="0">
                <a:solidFill>
                  <a:srgbClr val="0070C0"/>
                </a:solidFill>
              </a:rPr>
              <a:t>akýkoľvek materiál </a:t>
            </a:r>
            <a:r>
              <a:rPr lang="sk-SK" sz="1800" b="1" u="sng" dirty="0"/>
              <a:t>okrem</a:t>
            </a:r>
            <a:r>
              <a:rPr lang="sk-SK" sz="1800" dirty="0"/>
              <a:t> suchého rastlinného materiálu, ktorý nie je znečistený chemickými látkami, po splnení požiadaviek zákona č. 314/2001 Z. z. o ochrane pred požiarmi v znení neskorších predpisov. </a:t>
            </a:r>
            <a:endParaRPr lang="sk-SK" sz="1800" dirty="0" smtClean="0"/>
          </a:p>
          <a:p>
            <a:r>
              <a:rPr lang="sk-SK" sz="1800" dirty="0" smtClean="0"/>
              <a:t>Zákaz </a:t>
            </a:r>
            <a:r>
              <a:rPr lang="sk-SK" sz="1800" dirty="0"/>
              <a:t>sa nevzťahuje na spaľovanie materiálu, ktorý je určený na </a:t>
            </a:r>
            <a:r>
              <a:rPr lang="sk-SK" sz="1800" dirty="0" err="1"/>
              <a:t>eradikáciu</a:t>
            </a:r>
            <a:r>
              <a:rPr lang="sk-SK" sz="1800" dirty="0"/>
              <a:t>. </a:t>
            </a:r>
            <a:endParaRPr lang="sk-SK" sz="1800" dirty="0" smtClean="0"/>
          </a:p>
          <a:p>
            <a:r>
              <a:rPr lang="sk-SK" sz="1800" dirty="0" smtClean="0"/>
              <a:t>Ustanovenie </a:t>
            </a:r>
            <a:r>
              <a:rPr lang="sk-SK" sz="1800" dirty="0"/>
              <a:t>teda umožňuje spaľovanie:</a:t>
            </a:r>
          </a:p>
          <a:p>
            <a:pPr marL="444500"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suchého </a:t>
            </a:r>
            <a:r>
              <a:rPr lang="sk-SK" sz="1800" dirty="0"/>
              <a:t>neznečisteného rastlinného materiálu </a:t>
            </a:r>
            <a:r>
              <a:rPr lang="sk-SK" sz="1800" b="1" dirty="0"/>
              <a:t>ako paliva </a:t>
            </a:r>
            <a:r>
              <a:rPr lang="sk-SK" sz="1800" dirty="0"/>
              <a:t>napr. pre spaľovanie v malých spaľovacích zariadeniach určených na vykurovanie domácností, krboch, griloch alebo otvorených ohniskách,</a:t>
            </a:r>
          </a:p>
          <a:p>
            <a:pPr marL="444500"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spaľovanie </a:t>
            </a:r>
            <a:r>
              <a:rPr lang="sk-SK" sz="1800" dirty="0"/>
              <a:t>materiálu, ktorý je určený na </a:t>
            </a:r>
            <a:r>
              <a:rPr lang="sk-SK" sz="1800" dirty="0" err="1"/>
              <a:t>eradikáciu</a:t>
            </a:r>
            <a:r>
              <a:rPr lang="sk-SK" sz="1800" dirty="0"/>
              <a:t> v rámci zabránenia šírenia choroby, predchádzania zavlečenia a rozširovania škodlivých organizmov, na ich kontrolu a zamedzenie ich ďalšieho rozširovania tak, aby v dôsledku ich zavlečenia a premnoženia nevznikla škoda a aby nedošlo k poškodeniu zdravia ľudí a zvierat, životného prostredia a zdravotného stavu rastlín</a:t>
            </a:r>
            <a:r>
              <a:rPr lang="sk-SK" sz="1800" dirty="0" smtClean="0"/>
              <a:t>.</a:t>
            </a:r>
            <a:endParaRPr lang="sk-SK" sz="1800" dirty="0"/>
          </a:p>
          <a:p>
            <a:r>
              <a:rPr lang="sk-SK" sz="1800" dirty="0"/>
              <a:t>Aký je účel spaľovania </a:t>
            </a:r>
            <a:r>
              <a:rPr lang="sk-SK" sz="1800" dirty="0" smtClean="0"/>
              <a:t>biomasy?</a:t>
            </a:r>
            <a:endParaRPr lang="sk-SK" sz="1800" dirty="0"/>
          </a:p>
          <a:p>
            <a:pPr marL="444500"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za </a:t>
            </a:r>
            <a:r>
              <a:rPr lang="sk-SK" sz="1800" dirty="0"/>
              <a:t>účelom </a:t>
            </a:r>
            <a:r>
              <a:rPr lang="sk-SK" sz="1800" b="1" dirty="0"/>
              <a:t>zbavenia</a:t>
            </a:r>
            <a:r>
              <a:rPr lang="sk-SK" sz="1800" dirty="0"/>
              <a:t> sa biomasy</a:t>
            </a:r>
            <a:r>
              <a:rPr lang="sk-SK" sz="1800" dirty="0" smtClean="0"/>
              <a:t>, teda </a:t>
            </a:r>
            <a:r>
              <a:rPr lang="sk-SK" sz="1800" dirty="0"/>
              <a:t>biologicky </a:t>
            </a:r>
            <a:r>
              <a:rPr lang="sk-SK" sz="1800" dirty="0" smtClean="0"/>
              <a:t>rozložiteľného odpadu (emisie rôznych </a:t>
            </a:r>
            <a:r>
              <a:rPr lang="sk-SK" sz="1800" dirty="0"/>
              <a:t>znečisťujúcich </a:t>
            </a:r>
            <a:r>
              <a:rPr lang="sk-SK" sz="1800" dirty="0" smtClean="0"/>
              <a:t>látok v rámci </a:t>
            </a:r>
            <a:r>
              <a:rPr lang="sk-SK" sz="1800" dirty="0"/>
              <a:t>nedokonalého </a:t>
            </a:r>
            <a:r>
              <a:rPr lang="sk-SK" sz="1800" dirty="0" smtClean="0"/>
              <a:t>spaľovania, vysoká vlhkosť, dym a zápach </a:t>
            </a:r>
            <a:r>
              <a:rPr lang="pl-PL" sz="1800" dirty="0"/>
              <a:t>s negatívnym vplyvom na </a:t>
            </a:r>
            <a:r>
              <a:rPr lang="pl-PL" sz="1800" dirty="0" smtClean="0"/>
              <a:t>zdravie</a:t>
            </a:r>
            <a:r>
              <a:rPr lang="sk-SK" sz="1800" dirty="0" smtClean="0"/>
              <a:t>)</a:t>
            </a:r>
            <a:endParaRPr lang="sk-SK" sz="1800" dirty="0"/>
          </a:p>
          <a:p>
            <a:pPr marL="444500"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za </a:t>
            </a:r>
            <a:r>
              <a:rPr lang="sk-SK" sz="1800" dirty="0"/>
              <a:t>účelom </a:t>
            </a:r>
            <a:r>
              <a:rPr lang="sk-SK" sz="1800" b="1" dirty="0"/>
              <a:t>využitia</a:t>
            </a:r>
            <a:r>
              <a:rPr lang="sk-SK" sz="1800" dirty="0"/>
              <a:t> </a:t>
            </a:r>
            <a:r>
              <a:rPr lang="sk-SK" sz="1800" dirty="0" smtClean="0"/>
              <a:t>biomasy, teda </a:t>
            </a:r>
            <a:r>
              <a:rPr lang="sk-SK" sz="1800" dirty="0"/>
              <a:t>suchého neznečisteného rastlinného materiálu vhodnej vlhkosti ako paliva (kúrenie v </a:t>
            </a:r>
            <a:r>
              <a:rPr lang="sk-SK" sz="1800" dirty="0" smtClean="0"/>
              <a:t>MSZ alebo krbe, opekanie v ohnisku, záhradnom </a:t>
            </a:r>
            <a:r>
              <a:rPr lang="sk-SK" sz="1800" dirty="0"/>
              <a:t>grile).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058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Sankcie za spaľovanie zakázaných palív a </a:t>
            </a:r>
            <a:r>
              <a:rPr lang="pl-PL" sz="3200" b="1" dirty="0" smtClean="0">
                <a:solidFill>
                  <a:srgbClr val="002060"/>
                </a:solidFill>
              </a:rPr>
              <a:t>odpadov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4863" y="964642"/>
            <a:ext cx="10744527" cy="5515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dirty="0"/>
              <a:t>Za nedodržanie ustanovení </a:t>
            </a:r>
            <a:r>
              <a:rPr lang="sk-SK" sz="1800" dirty="0" smtClean="0"/>
              <a:t>podľa </a:t>
            </a:r>
            <a:r>
              <a:rPr lang="sk-SK" sz="1800" dirty="0"/>
              <a:t>§ 32 zákona </a:t>
            </a:r>
            <a:r>
              <a:rPr lang="sk-SK" sz="1800" dirty="0" smtClean="0"/>
              <a:t>sa </a:t>
            </a:r>
            <a:endParaRPr lang="sk-SK" sz="1800" dirty="0"/>
          </a:p>
          <a:p>
            <a:pPr>
              <a:spcBef>
                <a:spcPts val="600"/>
              </a:spcBef>
            </a:pPr>
            <a:r>
              <a:rPr lang="sk-SK" sz="1800" b="1" dirty="0">
                <a:solidFill>
                  <a:srgbClr val="0070C0"/>
                </a:solidFill>
              </a:rPr>
              <a:t>fyzická osoba </a:t>
            </a:r>
            <a:r>
              <a:rPr lang="sk-SK" sz="1800" dirty="0"/>
              <a:t>pri porušovaní </a:t>
            </a:r>
            <a:r>
              <a:rPr lang="sk-SK" sz="1800" b="1" dirty="0"/>
              <a:t>zákazu</a:t>
            </a:r>
            <a:r>
              <a:rPr lang="sk-SK" sz="1800" dirty="0"/>
              <a:t> </a:t>
            </a:r>
          </a:p>
          <a:p>
            <a:pPr marL="538163"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podľa </a:t>
            </a:r>
            <a:r>
              <a:rPr lang="sk-SK" sz="1800" dirty="0">
                <a:solidFill>
                  <a:srgbClr val="0070C0"/>
                </a:solidFill>
              </a:rPr>
              <a:t>§ 32 písm. </a:t>
            </a:r>
            <a:r>
              <a:rPr lang="sk-SK" sz="1800" b="1" dirty="0">
                <a:solidFill>
                  <a:srgbClr val="0070C0"/>
                </a:solidFill>
              </a:rPr>
              <a:t>a), b) a d) </a:t>
            </a:r>
            <a:r>
              <a:rPr lang="sk-SK" sz="1800" dirty="0"/>
              <a:t>zákona </a:t>
            </a:r>
            <a:r>
              <a:rPr lang="sk-SK" sz="1800" dirty="0" smtClean="0"/>
              <a:t>dopúšťa </a:t>
            </a:r>
            <a:r>
              <a:rPr lang="sk-SK" sz="1800" dirty="0"/>
              <a:t>priestupku podľa </a:t>
            </a:r>
            <a:r>
              <a:rPr lang="sk-SK" sz="1800" dirty="0">
                <a:solidFill>
                  <a:srgbClr val="0070C0"/>
                </a:solidFill>
              </a:rPr>
              <a:t>§ 54 ods. 3 písm. a) </a:t>
            </a:r>
            <a:r>
              <a:rPr lang="sk-SK" sz="1800" dirty="0" smtClean="0"/>
              <a:t>zákona.</a:t>
            </a:r>
            <a:br>
              <a:rPr lang="sk-SK" sz="1800" dirty="0" smtClean="0"/>
            </a:br>
            <a:r>
              <a:rPr lang="sk-SK" sz="1800" dirty="0" smtClean="0"/>
              <a:t>Ide </a:t>
            </a:r>
            <a:r>
              <a:rPr lang="sk-SK" sz="1800" dirty="0"/>
              <a:t>o zákaz </a:t>
            </a:r>
            <a:r>
              <a:rPr lang="sk-SK" sz="1800" dirty="0" smtClean="0"/>
              <a:t>spaľovať </a:t>
            </a:r>
            <a:r>
              <a:rPr lang="sk-SK" sz="1800" u="sng" dirty="0" smtClean="0"/>
              <a:t>odpad</a:t>
            </a:r>
            <a:r>
              <a:rPr lang="sk-SK" sz="1800" dirty="0" smtClean="0"/>
              <a:t>, </a:t>
            </a:r>
            <a:r>
              <a:rPr lang="sk-SK" sz="1800" u="sng" dirty="0" smtClean="0"/>
              <a:t>tuhé druhotné palivá</a:t>
            </a:r>
            <a:r>
              <a:rPr lang="sk-SK" sz="1800" dirty="0" smtClean="0"/>
              <a:t> v </a:t>
            </a:r>
            <a:r>
              <a:rPr lang="sk-SK" sz="1800" dirty="0"/>
              <a:t>spaľovacích zariadeniach a </a:t>
            </a:r>
            <a:r>
              <a:rPr lang="sk-SK" sz="1800" u="sng" dirty="0"/>
              <a:t>akýchkoľvek </a:t>
            </a:r>
            <a:r>
              <a:rPr lang="sk-SK" sz="1800" u="sng" dirty="0" smtClean="0"/>
              <a:t>materiál </a:t>
            </a:r>
            <a:r>
              <a:rPr lang="sk-SK" sz="1800" u="sng" dirty="0"/>
              <a:t>(</a:t>
            </a:r>
            <a:r>
              <a:rPr lang="sk-SK" sz="1800" u="sng" dirty="0" smtClean="0"/>
              <a:t>odpad) </a:t>
            </a:r>
            <a:r>
              <a:rPr lang="sk-SK" sz="1800" u="sng" dirty="0"/>
              <a:t>na otvorenom ohnisku a voľnom priestranstve</a:t>
            </a:r>
            <a:r>
              <a:rPr lang="sk-SK" sz="1800" dirty="0"/>
              <a:t>, okrem suchého rastlinného materiálu, ktorý nie je znečistený chemickými látkami. Za tieto priestupky možno uložiť pokutu do </a:t>
            </a:r>
            <a:r>
              <a:rPr lang="sk-SK" sz="1800" b="1" dirty="0">
                <a:solidFill>
                  <a:srgbClr val="0070C0"/>
                </a:solidFill>
              </a:rPr>
              <a:t>5 000 </a:t>
            </a:r>
            <a:r>
              <a:rPr lang="sk-SK" sz="1800" dirty="0"/>
              <a:t>eur, </a:t>
            </a:r>
          </a:p>
          <a:p>
            <a:pPr marL="538163" lvl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podľa </a:t>
            </a:r>
            <a:r>
              <a:rPr lang="sk-SK" sz="1800" dirty="0">
                <a:solidFill>
                  <a:srgbClr val="0070C0"/>
                </a:solidFill>
              </a:rPr>
              <a:t>§ 32 písm. </a:t>
            </a:r>
            <a:r>
              <a:rPr lang="sk-SK" sz="1800" b="1" dirty="0">
                <a:solidFill>
                  <a:srgbClr val="0070C0"/>
                </a:solidFill>
              </a:rPr>
              <a:t>c)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/>
              <a:t>zákona </a:t>
            </a:r>
            <a:r>
              <a:rPr lang="sk-SK" sz="1800" dirty="0" smtClean="0"/>
              <a:t>dopúšťa </a:t>
            </a:r>
            <a:r>
              <a:rPr lang="sk-SK" sz="1800" dirty="0"/>
              <a:t>priestupku podľa </a:t>
            </a:r>
            <a:r>
              <a:rPr lang="sk-SK" sz="1800" dirty="0">
                <a:solidFill>
                  <a:srgbClr val="0070C0"/>
                </a:solidFill>
              </a:rPr>
              <a:t>§ 54 ods. 3 písm. b) </a:t>
            </a:r>
            <a:r>
              <a:rPr lang="sk-SK" sz="1800" dirty="0" smtClean="0"/>
              <a:t>zákona. </a:t>
            </a:r>
            <a:br>
              <a:rPr lang="sk-SK" sz="1800" dirty="0" smtClean="0"/>
            </a:br>
            <a:r>
              <a:rPr lang="sk-SK" sz="1800" dirty="0" smtClean="0"/>
              <a:t>Ide </a:t>
            </a:r>
            <a:r>
              <a:rPr lang="sk-SK" sz="1800" dirty="0"/>
              <a:t>o zákaz spaľovať </a:t>
            </a:r>
            <a:r>
              <a:rPr lang="sk-SK" sz="1800" u="sng" dirty="0"/>
              <a:t>hnedé uhlie energetické</a:t>
            </a:r>
            <a:r>
              <a:rPr lang="sk-SK" sz="1800" dirty="0"/>
              <a:t>, </a:t>
            </a:r>
            <a:r>
              <a:rPr lang="sk-SK" sz="1800" u="sng" dirty="0"/>
              <a:t>lignit</a:t>
            </a:r>
            <a:r>
              <a:rPr lang="sk-SK" sz="1800" dirty="0"/>
              <a:t>, </a:t>
            </a:r>
            <a:r>
              <a:rPr lang="sk-SK" sz="1800" u="sng" dirty="0"/>
              <a:t>uhoľné kaly</a:t>
            </a:r>
            <a:r>
              <a:rPr lang="sk-SK" sz="1800" dirty="0"/>
              <a:t>, </a:t>
            </a:r>
            <a:r>
              <a:rPr lang="sk-SK" sz="1800" u="sng" dirty="0"/>
              <a:t>uhoľný prach</a:t>
            </a:r>
            <a:r>
              <a:rPr lang="sk-SK" sz="1800" dirty="0"/>
              <a:t>, </a:t>
            </a:r>
            <a:r>
              <a:rPr lang="sk-SK" sz="1800" u="sng" dirty="0" err="1"/>
              <a:t>preplástky</a:t>
            </a:r>
            <a:r>
              <a:rPr lang="sk-SK" sz="1800" dirty="0"/>
              <a:t> a </a:t>
            </a:r>
            <a:r>
              <a:rPr lang="sk-SK" sz="1800" u="sng" dirty="0"/>
              <a:t>druhotné palivá </a:t>
            </a:r>
            <a:r>
              <a:rPr lang="sk-SK" sz="1800" dirty="0"/>
              <a:t>v spaľovacích zariadeniach s </a:t>
            </a:r>
            <a:r>
              <a:rPr lang="sk-SK" sz="1800" dirty="0" smtClean="0"/>
              <a:t>MTP do </a:t>
            </a:r>
            <a:r>
              <a:rPr lang="sk-SK" sz="1800" dirty="0"/>
              <a:t>0,3 MW. Za tento priestupok možno uložiť pokutu do </a:t>
            </a:r>
            <a:r>
              <a:rPr lang="sk-SK" sz="1800" b="1" dirty="0">
                <a:solidFill>
                  <a:srgbClr val="0070C0"/>
                </a:solidFill>
              </a:rPr>
              <a:t>500 </a:t>
            </a:r>
            <a:r>
              <a:rPr lang="sk-SK" sz="1800" dirty="0"/>
              <a:t>eur</a:t>
            </a:r>
            <a:r>
              <a:rPr lang="sk-SK" sz="1800" dirty="0" smtClean="0"/>
              <a:t>,</a:t>
            </a:r>
            <a:endParaRPr lang="sk-SK" sz="1800" dirty="0"/>
          </a:p>
          <a:p>
            <a:pPr marL="536575" indent="0">
              <a:spcBef>
                <a:spcPts val="600"/>
              </a:spcBef>
              <a:buNone/>
            </a:pPr>
            <a:r>
              <a:rPr lang="sk-SK" sz="1800" dirty="0"/>
              <a:t>Porušenie povinností fyzických osôb rieši obec alebo inšpekcia v priestupkovom konaní. Na priestupky, ich prejednávanie a evidenciu sa vzťahuje všeobecný predpis o prejedávaní priestupkov.</a:t>
            </a:r>
          </a:p>
          <a:p>
            <a:r>
              <a:rPr lang="sk-SK" sz="1800" b="1" dirty="0">
                <a:solidFill>
                  <a:srgbClr val="0070C0"/>
                </a:solidFill>
              </a:rPr>
              <a:t>prevádzkovateľ malého </a:t>
            </a:r>
            <a:r>
              <a:rPr lang="sk-SK" sz="1800" b="1" dirty="0" smtClean="0">
                <a:solidFill>
                  <a:srgbClr val="0070C0"/>
                </a:solidFill>
              </a:rPr>
              <a:t>zdroja</a:t>
            </a:r>
            <a:r>
              <a:rPr lang="sk-SK" sz="1800" dirty="0" smtClean="0"/>
              <a:t> (</a:t>
            </a:r>
            <a:r>
              <a:rPr lang="sk-SK" sz="1800" b="1" dirty="0" smtClean="0">
                <a:solidFill>
                  <a:srgbClr val="0070C0"/>
                </a:solidFill>
              </a:rPr>
              <a:t>PO </a:t>
            </a:r>
            <a:r>
              <a:rPr lang="sk-SK" sz="1800" dirty="0" smtClean="0"/>
              <a:t>a </a:t>
            </a:r>
            <a:r>
              <a:rPr lang="sk-SK" sz="1800" b="1" dirty="0" smtClean="0">
                <a:solidFill>
                  <a:srgbClr val="0070C0"/>
                </a:solidFill>
              </a:rPr>
              <a:t>FO-P) </a:t>
            </a:r>
            <a:r>
              <a:rPr lang="sk-SK" sz="1800" dirty="0" smtClean="0"/>
              <a:t>pri </a:t>
            </a:r>
            <a:r>
              <a:rPr lang="sk-SK" sz="1800" dirty="0"/>
              <a:t>porušovaní </a:t>
            </a:r>
            <a:r>
              <a:rPr lang="sk-SK" sz="1800" b="1" dirty="0"/>
              <a:t>zákazu</a:t>
            </a:r>
            <a:r>
              <a:rPr lang="sk-SK" sz="1800" dirty="0"/>
              <a:t> </a:t>
            </a:r>
            <a:r>
              <a:rPr lang="sk-SK" sz="1800" dirty="0" smtClean="0"/>
              <a:t>podľa </a:t>
            </a:r>
            <a:r>
              <a:rPr lang="sk-SK" sz="1800" dirty="0" smtClean="0">
                <a:solidFill>
                  <a:srgbClr val="0070C0"/>
                </a:solidFill>
              </a:rPr>
              <a:t>§ 32 zákona </a:t>
            </a:r>
            <a:r>
              <a:rPr lang="sk-SK" sz="1800" dirty="0" smtClean="0"/>
              <a:t>dopúšťa </a:t>
            </a:r>
            <a:r>
              <a:rPr lang="sk-SK" sz="1800" dirty="0"/>
              <a:t>správneho deliktu podľa </a:t>
            </a:r>
            <a:r>
              <a:rPr lang="sk-SK" sz="1800" dirty="0">
                <a:solidFill>
                  <a:srgbClr val="0070C0"/>
                </a:solidFill>
              </a:rPr>
              <a:t>§ 55 ods. 7 písm. a) </a:t>
            </a:r>
            <a:r>
              <a:rPr lang="sk-SK" sz="1800" dirty="0"/>
              <a:t>resp. </a:t>
            </a:r>
            <a:r>
              <a:rPr lang="sk-SK" sz="1800" dirty="0">
                <a:solidFill>
                  <a:srgbClr val="0070C0"/>
                </a:solidFill>
              </a:rPr>
              <a:t>§ 55 ods. 8 písm. a) </a:t>
            </a:r>
            <a:r>
              <a:rPr lang="sk-SK" sz="1800" dirty="0" smtClean="0"/>
              <a:t>zákona. Ide </a:t>
            </a:r>
            <a:r>
              <a:rPr lang="sk-SK" sz="1800" dirty="0"/>
              <a:t>o </a:t>
            </a:r>
            <a:r>
              <a:rPr lang="sk-SK" sz="1800" u="sng" dirty="0"/>
              <a:t>všetky zákazy </a:t>
            </a:r>
            <a:r>
              <a:rPr lang="sk-SK" sz="1800" u="sng" dirty="0" smtClean="0"/>
              <a:t>ustanovené </a:t>
            </a:r>
            <a:r>
              <a:rPr lang="sk-SK" sz="1800" u="sng" dirty="0"/>
              <a:t>v § 32 písm. a) až e)</a:t>
            </a:r>
            <a:r>
              <a:rPr lang="sk-SK" sz="1800" dirty="0"/>
              <a:t> </a:t>
            </a:r>
            <a:r>
              <a:rPr lang="sk-SK" sz="1800" dirty="0" smtClean="0"/>
              <a:t>zákona. </a:t>
            </a:r>
            <a:r>
              <a:rPr lang="sk-SK" sz="1800" dirty="0"/>
              <a:t>Za takýto správny delikt obec alebo inšpekcia uloží pokutu od </a:t>
            </a:r>
            <a:r>
              <a:rPr lang="sk-SK" sz="1800" b="1" dirty="0">
                <a:solidFill>
                  <a:srgbClr val="0070C0"/>
                </a:solidFill>
              </a:rPr>
              <a:t>200</a:t>
            </a:r>
            <a:r>
              <a:rPr lang="sk-SK" sz="1800" dirty="0"/>
              <a:t> eur do </a:t>
            </a:r>
            <a:r>
              <a:rPr lang="sk-SK" sz="1800" b="1" dirty="0">
                <a:solidFill>
                  <a:srgbClr val="0070C0"/>
                </a:solidFill>
              </a:rPr>
              <a:t>10 000 </a:t>
            </a:r>
            <a:r>
              <a:rPr lang="sk-SK" sz="1800" dirty="0"/>
              <a:t>eur</a:t>
            </a:r>
            <a:r>
              <a:rPr lang="sk-SK" sz="1800" dirty="0" smtClean="0"/>
              <a:t>.</a:t>
            </a:r>
            <a:endParaRPr lang="sk-SK" sz="1800" dirty="0"/>
          </a:p>
          <a:p>
            <a:pPr>
              <a:spcBef>
                <a:spcPts val="1200"/>
              </a:spcBef>
            </a:pPr>
            <a:r>
              <a:rPr lang="sk-SK" sz="1800" dirty="0" smtClean="0"/>
              <a:t>Ak </a:t>
            </a:r>
            <a:r>
              <a:rPr lang="sk-SK" sz="1800" dirty="0"/>
              <a:t>pokuta je </a:t>
            </a:r>
            <a:r>
              <a:rPr lang="sk-SK" sz="1800" dirty="0" smtClean="0"/>
              <a:t>uložená </a:t>
            </a:r>
            <a:r>
              <a:rPr lang="sk-SK" sz="1800" b="1" dirty="0"/>
              <a:t>obcou</a:t>
            </a:r>
            <a:r>
              <a:rPr lang="sk-SK" sz="1800" dirty="0"/>
              <a:t>, </a:t>
            </a:r>
            <a:r>
              <a:rPr lang="sk-SK" sz="1800" dirty="0" smtClean="0"/>
              <a:t>je </a:t>
            </a:r>
            <a:r>
              <a:rPr lang="sk-SK" sz="1800" dirty="0"/>
              <a:t>príjmom </a:t>
            </a:r>
            <a:r>
              <a:rPr lang="sk-SK" sz="1800" b="1" dirty="0" smtClean="0"/>
              <a:t>obce</a:t>
            </a:r>
            <a:r>
              <a:rPr lang="sk-SK" sz="1800" dirty="0" smtClean="0"/>
              <a:t>.  Ak </a:t>
            </a:r>
            <a:r>
              <a:rPr lang="sk-SK" sz="1800" dirty="0"/>
              <a:t>pokuta je uložená </a:t>
            </a:r>
            <a:r>
              <a:rPr lang="sk-SK" sz="1800" b="1" dirty="0"/>
              <a:t>inšpekciou</a:t>
            </a:r>
            <a:r>
              <a:rPr lang="sk-SK" sz="1800" dirty="0"/>
              <a:t>, </a:t>
            </a:r>
            <a:r>
              <a:rPr lang="sk-SK" sz="1800" dirty="0" smtClean="0"/>
              <a:t>je </a:t>
            </a:r>
            <a:r>
              <a:rPr lang="sk-SK" sz="1800" dirty="0"/>
              <a:t>príjmom </a:t>
            </a:r>
            <a:r>
              <a:rPr lang="sk-SK" sz="1800" b="1" dirty="0" smtClean="0"/>
              <a:t>EF</a:t>
            </a:r>
            <a:r>
              <a:rPr lang="sk-SK" sz="1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sk-SK" sz="1800" dirty="0"/>
              <a:t>Metodický pokyn k ukladaniu pokút podľa zákona č. 146/2023 Z. z</a:t>
            </a:r>
            <a:r>
              <a:rPr lang="sk-SK" sz="1800" dirty="0" smtClean="0"/>
              <a:t>.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sk-SK" sz="1800" dirty="0" smtClean="0"/>
              <a:t>Pokutu za porušenie </a:t>
            </a:r>
            <a:r>
              <a:rPr lang="sk-SK" sz="1800" b="1" dirty="0" smtClean="0">
                <a:solidFill>
                  <a:srgbClr val="FF0000"/>
                </a:solidFill>
              </a:rPr>
              <a:t>§ 13 písm. g) a h) zákona č. 79/2015 Z. z.</a:t>
            </a:r>
            <a:r>
              <a:rPr lang="sk-SK" sz="1800" b="1" dirty="0" smtClean="0">
                <a:solidFill>
                  <a:srgbClr val="0070C0"/>
                </a:solidFill>
              </a:rPr>
              <a:t> </a:t>
            </a:r>
            <a:r>
              <a:rPr lang="sk-SK" sz="1800" dirty="0" smtClean="0"/>
              <a:t>v prípade FO </a:t>
            </a:r>
            <a:r>
              <a:rPr lang="sk-SK" sz="1800" dirty="0" err="1" smtClean="0"/>
              <a:t>prejednáva</a:t>
            </a:r>
            <a:r>
              <a:rPr lang="sk-SK" sz="1800" dirty="0" smtClean="0"/>
              <a:t> obec do 1 500 eur a </a:t>
            </a:r>
            <a:br>
              <a:rPr lang="sk-SK" sz="1800" dirty="0" smtClean="0"/>
            </a:br>
            <a:r>
              <a:rPr lang="sk-SK" sz="1800" dirty="0" smtClean="0"/>
              <a:t>v prípade PO pokutu ukladá príslušný orgán ŠSOH od 4 000 eur do 350 000 eur.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0326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Ako riešiť problematiku spaľovania </a:t>
            </a:r>
            <a:r>
              <a:rPr lang="sk-SK" sz="3200" b="1" dirty="0">
                <a:solidFill>
                  <a:srgbClr val="002060"/>
                </a:solidFill>
              </a:rPr>
              <a:t>tuhých </a:t>
            </a:r>
            <a:r>
              <a:rPr lang="sk-SK" sz="3200" b="1" dirty="0" smtClean="0">
                <a:solidFill>
                  <a:srgbClr val="002060"/>
                </a:solidFill>
              </a:rPr>
              <a:t>palív (látok) v domácnostiach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Autofit/>
          </a:bodyPr>
          <a:lstStyle/>
          <a:p>
            <a:r>
              <a:rPr lang="sk-SK" sz="1800" dirty="0"/>
              <a:t>Situácie, pri ktorých občan spaľovaním nekvalitného paliva alebo odpadu obťažuje okolie, nemajú jednoduché riešenie, nielen z právneho hľadiska, ale najmä zo strany susedských a vzájomných vzťahov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v </a:t>
            </a:r>
            <a:r>
              <a:rPr lang="sk-SK" sz="1800" dirty="0"/>
              <a:t>obci. </a:t>
            </a:r>
            <a:endParaRPr lang="sk-SK" sz="1800" dirty="0" smtClean="0"/>
          </a:p>
          <a:p>
            <a:r>
              <a:rPr lang="sk-SK" sz="1800" dirty="0"/>
              <a:t>Bez aktívnej spolupráce samospráv je </a:t>
            </a:r>
            <a:r>
              <a:rPr lang="sk-SK" sz="1800" dirty="0" err="1"/>
              <a:t>obtiažne</a:t>
            </a:r>
            <a:r>
              <a:rPr lang="sk-SK" sz="1800" dirty="0"/>
              <a:t> zlepšovať kvalitu ovzdušia v obciach. Riešenie lokálnej situácie s podnetmi má byť prioritne v snahách príslušnej obce v zmysle princípu:</a:t>
            </a:r>
          </a:p>
          <a:p>
            <a:pPr marL="539750" indent="265113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lokálna situácia = lokálne riešenie lokálnymi úradmi (napr. obce),</a:t>
            </a:r>
          </a:p>
          <a:p>
            <a:pPr marL="539750" indent="265113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regionálna situácia = regionálne riešenie regionálnymi orgánmi (napr. OÚ, SIŽP),</a:t>
            </a:r>
          </a:p>
          <a:p>
            <a:pPr marL="539750" indent="265113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národná situácia = národné riešenie národnými orgánmi (ústredné orgány štátu).</a:t>
            </a:r>
          </a:p>
          <a:p>
            <a:r>
              <a:rPr lang="sk-SK" sz="1800" dirty="0" smtClean="0"/>
              <a:t>Podľa </a:t>
            </a:r>
            <a:r>
              <a:rPr lang="sk-SK" sz="1800" dirty="0">
                <a:solidFill>
                  <a:srgbClr val="0070C0"/>
                </a:solidFill>
              </a:rPr>
              <a:t>§ 4 ods. 3 písm. h) </a:t>
            </a:r>
            <a:r>
              <a:rPr lang="sk-SK" sz="1800" dirty="0" smtClean="0">
                <a:solidFill>
                  <a:srgbClr val="0070C0"/>
                </a:solidFill>
              </a:rPr>
              <a:t>a </a:t>
            </a:r>
            <a:r>
              <a:rPr lang="sk-SK" sz="1800" dirty="0">
                <a:solidFill>
                  <a:srgbClr val="0070C0"/>
                </a:solidFill>
              </a:rPr>
              <a:t>n) zákona č. 369/1990 Zb. </a:t>
            </a:r>
            <a:r>
              <a:rPr lang="sk-SK" sz="1800" dirty="0"/>
              <a:t>o obecnom zriadení v znení neskorších </a:t>
            </a:r>
            <a:r>
              <a:rPr lang="sk-SK" sz="1800" dirty="0" smtClean="0"/>
              <a:t>predpisov povinnosťou obcí, </a:t>
            </a:r>
            <a:r>
              <a:rPr lang="sk-SK" sz="1800" dirty="0"/>
              <a:t>je utvárať a </a:t>
            </a:r>
            <a:r>
              <a:rPr lang="sk-SK" sz="1800" u="sng" dirty="0"/>
              <a:t>chrániť zdravé podmienky</a:t>
            </a:r>
            <a:r>
              <a:rPr lang="sk-SK" sz="1800" dirty="0"/>
              <a:t>, </a:t>
            </a:r>
            <a:r>
              <a:rPr lang="sk-SK" sz="1800" u="sng" dirty="0"/>
              <a:t>zdravý spôsob života </a:t>
            </a:r>
            <a:r>
              <a:rPr lang="sk-SK" sz="1800" dirty="0"/>
              <a:t>a práce obyvateľov obce, </a:t>
            </a:r>
            <a:r>
              <a:rPr lang="sk-SK" sz="1800" u="sng" dirty="0"/>
              <a:t>chrániť životné prostredie</a:t>
            </a:r>
            <a:r>
              <a:rPr lang="sk-SK" sz="1800" dirty="0"/>
              <a:t>, ako aj </a:t>
            </a:r>
            <a:r>
              <a:rPr lang="sk-SK" sz="1800" u="sng" dirty="0"/>
              <a:t>zabezpečovať verejný poriadok v obci</a:t>
            </a:r>
            <a:r>
              <a:rPr lang="sk-SK" sz="1800" dirty="0" smtClean="0"/>
              <a:t>.</a:t>
            </a:r>
          </a:p>
          <a:p>
            <a:r>
              <a:rPr lang="sk-SK" sz="1800" dirty="0"/>
              <a:t>Avšak, ak existuje podozrenie, že obec je pri riešení situácie nečinná (nerieši podnety), sťažovateľ sa môže obrátiť na príslušný okresný úrad, odbor starostlivosti o životné prostredie, ako orgán, ktorý ma právo kontrolovať prenesený výkon štátnej správy starostlivosti o životné prostredie vykonávanej obcou, podľa zákona č. 525/2003 Z. z. o štátnej správe starostlivosti o životné prostredie v znení neskorších predpisov.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9600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Ako riešiť problematiku spaľovania </a:t>
            </a:r>
            <a:r>
              <a:rPr lang="sk-SK" sz="3200" b="1" dirty="0">
                <a:solidFill>
                  <a:srgbClr val="002060"/>
                </a:solidFill>
              </a:rPr>
              <a:t>tuhých </a:t>
            </a:r>
            <a:r>
              <a:rPr lang="sk-SK" sz="3200" b="1" dirty="0" smtClean="0">
                <a:solidFill>
                  <a:srgbClr val="002060"/>
                </a:solidFill>
              </a:rPr>
              <a:t>palív (látok) v domácnostiach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Autofit/>
          </a:bodyPr>
          <a:lstStyle/>
          <a:p>
            <a:r>
              <a:rPr lang="sk-SK" sz="1800" dirty="0" smtClean="0"/>
              <a:t>Existuje </a:t>
            </a:r>
            <a:r>
              <a:rPr lang="sk-SK" sz="1800" dirty="0"/>
              <a:t>aj zákonná možnosť požiadať o súčinnosť príslušnú prokuratúru, a to upozornením, resp. podaním podnetu podľa zákona č. 153/2001 Z. z. o prokuratúre v znení neskorších predpisov, na nečinnosť orgánu verejnej správy.</a:t>
            </a:r>
          </a:p>
          <a:p>
            <a:r>
              <a:rPr lang="sk-SK" sz="1800" dirty="0" smtClean="0"/>
              <a:t>V </a:t>
            </a:r>
            <a:r>
              <a:rPr lang="sk-SK" sz="1800" dirty="0"/>
              <a:t>krajnom prípade, ak </a:t>
            </a:r>
            <a:r>
              <a:rPr lang="sk-SK" sz="1800" dirty="0" smtClean="0"/>
              <a:t>ochranu </a:t>
            </a:r>
            <a:r>
              <a:rPr lang="sk-SK" sz="1800" dirty="0"/>
              <a:t>práv nedokáže </a:t>
            </a:r>
            <a:r>
              <a:rPr lang="sk-SK" sz="1800" dirty="0" smtClean="0"/>
              <a:t>zabezpečiť obec (prípadne aj v </a:t>
            </a:r>
            <a:r>
              <a:rPr lang="sk-SK" sz="1800" dirty="0"/>
              <a:t>spolupráci s </a:t>
            </a:r>
            <a:r>
              <a:rPr lang="sk-SK" sz="1800" dirty="0" smtClean="0"/>
              <a:t>SIŽP alebo inými orgánmi), zo strany sťažovateľa existuje </a:t>
            </a:r>
            <a:r>
              <a:rPr lang="sk-SK" sz="1800" dirty="0"/>
              <a:t>možnosť </a:t>
            </a:r>
            <a:r>
              <a:rPr lang="sk-SK" sz="1800" dirty="0" smtClean="0"/>
              <a:t>danú situáciu riešiť </a:t>
            </a:r>
            <a:r>
              <a:rPr lang="sk-SK" sz="1800" dirty="0"/>
              <a:t>ako občianskoprávny spor, kde sa sťažovateľ môže dožadovať ochrany práv žalobou na príslušnom súde </a:t>
            </a:r>
            <a:r>
              <a:rPr lang="sk-SK" sz="1800" dirty="0" smtClean="0"/>
              <a:t>v zmysle ustanovenia </a:t>
            </a:r>
            <a:r>
              <a:rPr lang="sk-SK" sz="1800" dirty="0"/>
              <a:t>§ 127 ods. 1 zákona č. 40/1964 Zb. Občianskeho </a:t>
            </a:r>
            <a:r>
              <a:rPr lang="sk-SK" sz="1800" dirty="0" smtClean="0"/>
              <a:t>zákonníka: </a:t>
            </a:r>
          </a:p>
          <a:p>
            <a:pPr marL="449263" indent="0">
              <a:buNone/>
            </a:pPr>
            <a:r>
              <a:rPr lang="sk-SK" sz="1800" dirty="0" smtClean="0"/>
              <a:t>„</a:t>
            </a:r>
            <a:r>
              <a:rPr lang="sk-SK" sz="1800" b="1" i="1" dirty="0" smtClean="0"/>
              <a:t>Vlastník </a:t>
            </a:r>
            <a:r>
              <a:rPr lang="sk-SK" sz="1800" b="1" i="1" dirty="0"/>
              <a:t>veci </a:t>
            </a:r>
            <a:r>
              <a:rPr lang="sk-SK" sz="1800" b="1" i="1" dirty="0" smtClean="0"/>
              <a:t>sa musí </a:t>
            </a:r>
            <a:r>
              <a:rPr lang="sk-SK" sz="1800" b="1" i="1" dirty="0"/>
              <a:t>zdržať všetkého, čím by nad mieru primeranú pomerom obťažoval iného, alebo čím by vážne ohrozoval výkon jeho práv.</a:t>
            </a:r>
            <a:r>
              <a:rPr lang="sk-SK" sz="1800" i="1" dirty="0"/>
              <a:t> </a:t>
            </a:r>
            <a:r>
              <a:rPr lang="sk-SK" sz="1800" b="1" i="1" dirty="0"/>
              <a:t>Preto nesmie nad mieru primeranú pomerom obťažovať susedov </a:t>
            </a:r>
            <a:r>
              <a:rPr lang="sk-SK" sz="1800" i="1" dirty="0"/>
              <a:t>hlukom, </a:t>
            </a:r>
            <a:r>
              <a:rPr lang="sk-SK" sz="1800" b="1" i="1" dirty="0"/>
              <a:t>prachom, popolčekom, dymom, plynmi, parami, pachmi</a:t>
            </a:r>
            <a:r>
              <a:rPr lang="sk-SK" sz="1800" i="1" dirty="0"/>
              <a:t>, pevnými a tekutými odpadmi</a:t>
            </a:r>
            <a:r>
              <a:rPr lang="sk-SK" sz="1800" dirty="0" smtClean="0"/>
              <a:t>.“</a:t>
            </a:r>
          </a:p>
          <a:p>
            <a:r>
              <a:rPr lang="sk-SK" sz="1800" dirty="0" smtClean="0"/>
              <a:t>Spolu </a:t>
            </a:r>
            <a:r>
              <a:rPr lang="sk-SK" sz="1800" dirty="0"/>
              <a:t>so žalobou, alebo ešte pred jej podaním</a:t>
            </a:r>
            <a:r>
              <a:rPr lang="sk-SK" sz="1800" dirty="0" smtClean="0"/>
              <a:t>, je možné </a:t>
            </a:r>
            <a:r>
              <a:rPr lang="sk-SK" sz="1800" dirty="0"/>
              <a:t>podať </a:t>
            </a:r>
            <a:r>
              <a:rPr lang="sk-SK" sz="1800" dirty="0" smtClean="0"/>
              <a:t> aj návrh </a:t>
            </a:r>
            <a:r>
              <a:rPr lang="sk-SK" sz="1800" dirty="0"/>
              <a:t>na nariadenie neodkladného </a:t>
            </a:r>
            <a:r>
              <a:rPr lang="sk-SK" sz="1800" dirty="0" smtClean="0"/>
              <a:t>opatrenia podľa zákona č. 160/2015 Z. </a:t>
            </a:r>
            <a:r>
              <a:rPr lang="sk-SK" sz="1800" dirty="0"/>
              <a:t>z. Civilný sporový poriadok. </a:t>
            </a:r>
            <a:r>
              <a:rPr lang="sk-SK" sz="1800" dirty="0" smtClean="0"/>
              <a:t>V </a:t>
            </a:r>
            <a:r>
              <a:rPr lang="sk-SK" sz="1800" dirty="0"/>
              <a:t>tomto smere je </a:t>
            </a:r>
            <a:r>
              <a:rPr lang="sk-SK" sz="1800" dirty="0" smtClean="0"/>
              <a:t>vhodné </a:t>
            </a:r>
            <a:r>
              <a:rPr lang="sk-SK" sz="1800" dirty="0"/>
              <a:t>uchovávať nielen písomnú, ale aj obrazovú dokumentáciu pre prípad dôkazných materiálov, najlepšie po konzultácii s právnym zástupcom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98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Podnety týkajúce sa spaľovacích </a:t>
            </a:r>
            <a:r>
              <a:rPr lang="sk-SK" sz="3200" b="1" dirty="0" smtClean="0">
                <a:solidFill>
                  <a:srgbClr val="002060"/>
                </a:solidFill>
              </a:rPr>
              <a:t>zariadení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58384"/>
          </a:xfrm>
        </p:spPr>
        <p:txBody>
          <a:bodyPr>
            <a:noAutofit/>
          </a:bodyPr>
          <a:lstStyle/>
          <a:p>
            <a:r>
              <a:rPr lang="sk-SK" sz="1800" dirty="0" smtClean="0"/>
              <a:t>Preukázanie </a:t>
            </a:r>
            <a:r>
              <a:rPr lang="sk-SK" sz="1800" dirty="0"/>
              <a:t>porušenia povinností nemá jednoduché riešenie, avšak právna úprava podľa § 51 </a:t>
            </a:r>
            <a:r>
              <a:rPr lang="sk-SK" sz="1800" dirty="0" smtClean="0"/>
              <a:t>zákona ustanovuje </a:t>
            </a:r>
            <a:r>
              <a:rPr lang="sk-SK" sz="1800" dirty="0"/>
              <a:t>povinnosť aj fyzickej osobe sa podrobiť kontrole malého spaľovacieho zariadenia na tuhé palivo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a </a:t>
            </a:r>
            <a:r>
              <a:rPr lang="sk-SK" sz="1800" dirty="0"/>
              <a:t>kvapalné palivo. </a:t>
            </a:r>
          </a:p>
          <a:p>
            <a:r>
              <a:rPr lang="sk-SK" sz="1800" dirty="0"/>
              <a:t>Pri </a:t>
            </a:r>
            <a:r>
              <a:rPr lang="sk-SK" sz="1800" b="1" dirty="0">
                <a:solidFill>
                  <a:srgbClr val="0070C0"/>
                </a:solidFill>
              </a:rPr>
              <a:t>prvom</a:t>
            </a:r>
            <a:r>
              <a:rPr lang="sk-SK" sz="1800" dirty="0"/>
              <a:t> podnete </a:t>
            </a:r>
            <a:r>
              <a:rPr lang="sk-SK" sz="1800" dirty="0" smtClean="0"/>
              <a:t>obec z procesno-právneho hľadiska:</a:t>
            </a:r>
          </a:p>
          <a:p>
            <a:pPr marL="447675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1800" dirty="0"/>
              <a:t>do </a:t>
            </a:r>
            <a:r>
              <a:rPr lang="pl-PL" sz="1800" dirty="0">
                <a:solidFill>
                  <a:srgbClr val="0070C0"/>
                </a:solidFill>
              </a:rPr>
              <a:t>piatich</a:t>
            </a:r>
            <a:r>
              <a:rPr lang="pl-PL" sz="1800" dirty="0"/>
              <a:t> pracovných dní </a:t>
            </a:r>
            <a:r>
              <a:rPr lang="sk-SK" sz="1800" dirty="0" smtClean="0"/>
              <a:t>písomne </a:t>
            </a:r>
            <a:r>
              <a:rPr lang="sk-SK" sz="1800" dirty="0" smtClean="0">
                <a:solidFill>
                  <a:srgbClr val="0070C0"/>
                </a:solidFill>
              </a:rPr>
              <a:t>upozorní</a:t>
            </a:r>
            <a:r>
              <a:rPr lang="sk-SK" sz="1800" dirty="0" smtClean="0"/>
              <a:t> prevádzkovateľa </a:t>
            </a:r>
          </a:p>
          <a:p>
            <a:pPr marL="712788" lvl="2" indent="-2651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dirty="0" smtClean="0"/>
              <a:t>na </a:t>
            </a:r>
            <a:r>
              <a:rPr lang="pl-PL" sz="1800" dirty="0"/>
              <a:t>podozrenie z </a:t>
            </a:r>
            <a:r>
              <a:rPr lang="pl-PL" sz="1800" dirty="0" smtClean="0"/>
              <a:t>porušovania</a:t>
            </a:r>
            <a:r>
              <a:rPr lang="sk-SK" sz="1800" dirty="0" smtClean="0"/>
              <a:t> </a:t>
            </a:r>
            <a:r>
              <a:rPr lang="sk-SK" sz="1800" b="1" dirty="0" smtClean="0"/>
              <a:t>zákazu</a:t>
            </a:r>
            <a:r>
              <a:rPr lang="sk-SK" sz="1800" dirty="0" smtClean="0"/>
              <a:t> </a:t>
            </a:r>
            <a:r>
              <a:rPr lang="sk-SK" sz="1800" dirty="0"/>
              <a:t>alebo </a:t>
            </a:r>
            <a:r>
              <a:rPr lang="sk-SK" sz="1800" b="1" dirty="0"/>
              <a:t>povinnosti</a:t>
            </a:r>
            <a:r>
              <a:rPr lang="sk-SK" sz="1800" dirty="0"/>
              <a:t> prevádzkovateľa malého zdroja </a:t>
            </a:r>
            <a:r>
              <a:rPr lang="sk-SK" sz="1800" dirty="0" smtClean="0"/>
              <a:t>(napr.: nespaľovať </a:t>
            </a:r>
            <a:r>
              <a:rPr lang="sk-SK" sz="1800" dirty="0"/>
              <a:t>odpad, zakázané </a:t>
            </a:r>
            <a:r>
              <a:rPr lang="sk-SK" sz="1800" dirty="0" smtClean="0"/>
              <a:t>palivá, prevádzkovať v súlade so súhlasom/povolením zdroja resp. dokumentáciou zariadenia) a </a:t>
            </a:r>
          </a:p>
          <a:p>
            <a:pPr marL="712788" lvl="2" indent="-2651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1800" dirty="0" smtClean="0"/>
              <a:t>o vykonaní kontroly na mieste pri opakovanom podnete. </a:t>
            </a:r>
          </a:p>
          <a:p>
            <a:pPr marL="447675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rgbClr val="0070C0"/>
                </a:solidFill>
              </a:rPr>
              <a:t>zabezpečí cielenú informovanosť </a:t>
            </a:r>
            <a:r>
              <a:rPr lang="sk-SK" sz="1800" dirty="0"/>
              <a:t>fyzickej osoby o škodlivosti nežiaducich emisií na zdravie a životné prostredie,</a:t>
            </a:r>
          </a:p>
          <a:p>
            <a:r>
              <a:rPr lang="sk-SK" sz="1800" dirty="0" smtClean="0"/>
              <a:t>Pri </a:t>
            </a:r>
            <a:r>
              <a:rPr lang="sk-SK" sz="1800" b="1" dirty="0">
                <a:solidFill>
                  <a:srgbClr val="0070C0"/>
                </a:solidFill>
              </a:rPr>
              <a:t>opakovanom</a:t>
            </a:r>
            <a:r>
              <a:rPr lang="sk-SK" sz="1800" dirty="0"/>
              <a:t> podnete obec </a:t>
            </a:r>
            <a:endParaRPr lang="sk-SK" sz="1800" dirty="0" smtClean="0"/>
          </a:p>
          <a:p>
            <a:pPr marL="447675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800" dirty="0" smtClean="0">
                <a:solidFill>
                  <a:srgbClr val="0070C0"/>
                </a:solidFill>
              </a:rPr>
              <a:t>požiada</a:t>
            </a:r>
            <a:r>
              <a:rPr lang="sk-SK" sz="1800" dirty="0" smtClean="0"/>
              <a:t> </a:t>
            </a:r>
            <a:r>
              <a:rPr lang="sk-SK" sz="1800" dirty="0"/>
              <a:t>o výkon kontroly na mieste SIŽP v čo najkratšom </a:t>
            </a:r>
            <a:r>
              <a:rPr lang="sk-SK" sz="1800" dirty="0" smtClean="0"/>
              <a:t>čase </a:t>
            </a:r>
            <a:r>
              <a:rPr lang="pl-PL" sz="1800" dirty="0" smtClean="0"/>
              <a:t>a </a:t>
            </a:r>
          </a:p>
          <a:p>
            <a:pPr marL="447675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sz="1800" dirty="0" smtClean="0">
                <a:solidFill>
                  <a:srgbClr val="0070C0"/>
                </a:solidFill>
              </a:rPr>
              <a:t>upozorní</a:t>
            </a:r>
            <a:r>
              <a:rPr lang="pl-PL" sz="1800" dirty="0" smtClean="0"/>
              <a:t> </a:t>
            </a:r>
            <a:r>
              <a:rPr lang="pl-PL" sz="1800" dirty="0"/>
              <a:t>na to prevádzkovateľa</a:t>
            </a:r>
            <a:r>
              <a:rPr lang="pl-PL" sz="1800" dirty="0" smtClean="0"/>
              <a:t>.</a:t>
            </a:r>
          </a:p>
          <a:p>
            <a:r>
              <a:rPr lang="sk-SK" sz="1800" dirty="0" smtClean="0"/>
              <a:t>Kontrolu na mieste už vykonáva SIŽP alebo ňou poverená osoba. V rámci preukázania splnenia procesno-právneho postupu je SIŽP vhodné/potrebné na vedomie zaslať kópiu upozornenia, ktoré bolo zaslané prevádzkovateľovi, ktorého súčasťou je aj </a:t>
            </a:r>
            <a:r>
              <a:rPr lang="sk-SK" sz="1800" dirty="0"/>
              <a:t>informovanosť </a:t>
            </a:r>
            <a:r>
              <a:rPr lang="sk-SK" sz="1800" dirty="0" smtClean="0"/>
              <a:t>FO o </a:t>
            </a:r>
            <a:r>
              <a:rPr lang="sk-SK" sz="1800" dirty="0"/>
              <a:t>škodlivosti nežiaducich emisií na zdravie a </a:t>
            </a:r>
            <a:r>
              <a:rPr lang="sk-SK" sz="1800" dirty="0" smtClean="0"/>
              <a:t>ŽP.</a:t>
            </a:r>
          </a:p>
          <a:p>
            <a:r>
              <a:rPr lang="sk-SK" sz="1800" dirty="0" smtClean="0">
                <a:solidFill>
                  <a:srgbClr val="FF0000"/>
                </a:solidFill>
              </a:rPr>
              <a:t>V </a:t>
            </a:r>
            <a:r>
              <a:rPr lang="sk-SK" sz="1800" dirty="0">
                <a:solidFill>
                  <a:srgbClr val="FF0000"/>
                </a:solidFill>
              </a:rPr>
              <a:t>súčasnosti </a:t>
            </a:r>
            <a:r>
              <a:rPr lang="sk-SK" sz="1800" dirty="0" smtClean="0">
                <a:solidFill>
                  <a:srgbClr val="FF0000"/>
                </a:solidFill>
              </a:rPr>
              <a:t>z </a:t>
            </a:r>
            <a:r>
              <a:rPr lang="sk-SK" sz="1800" dirty="0">
                <a:solidFill>
                  <a:srgbClr val="FF0000"/>
                </a:solidFill>
              </a:rPr>
              <a:t>viacerých technických dôvodov inšpekcia pri kontrolách neodoberá popol alebo ster z komína. Po odstránení technických prekážok sa bude kontrola </a:t>
            </a:r>
            <a:r>
              <a:rPr lang="sk-SK" sz="1800" dirty="0" smtClean="0">
                <a:solidFill>
                  <a:srgbClr val="FF0000"/>
                </a:solidFill>
              </a:rPr>
              <a:t>vykonávaná.</a:t>
            </a:r>
            <a:endParaRPr lang="sk-SK" sz="1800" dirty="0">
              <a:solidFill>
                <a:srgbClr val="FF0000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19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77" y="2221993"/>
            <a:ext cx="7701560" cy="40577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Rizikové oblasti ako súčasť oblasti riadenia kvality ovzdušia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276088"/>
          </a:xfrm>
        </p:spPr>
        <p:txBody>
          <a:bodyPr>
            <a:noAutofit/>
          </a:bodyPr>
          <a:lstStyle/>
          <a:p>
            <a:r>
              <a:rPr lang="sk-SK" sz="1800" dirty="0" smtClean="0"/>
              <a:t>Slovenský </a:t>
            </a:r>
            <a:r>
              <a:rPr lang="sk-SK" sz="1800" dirty="0"/>
              <a:t>hydrometeorologický ústav (SHMÚ) </a:t>
            </a:r>
            <a:r>
              <a:rPr lang="sk-SK" sz="1800" dirty="0" smtClean="0"/>
              <a:t>je </a:t>
            </a:r>
            <a:r>
              <a:rPr lang="sk-SK" sz="1800" dirty="0"/>
              <a:t>poverená organizácia na </a:t>
            </a:r>
            <a:r>
              <a:rPr lang="sk-SK" sz="1800" b="1" dirty="0"/>
              <a:t>monitorovanie</a:t>
            </a:r>
            <a:r>
              <a:rPr lang="sk-SK" sz="1800" dirty="0"/>
              <a:t> a </a:t>
            </a:r>
            <a:r>
              <a:rPr lang="sk-SK" sz="1800" b="1" dirty="0"/>
              <a:t>hodnotenie</a:t>
            </a:r>
            <a:r>
              <a:rPr lang="sk-SK" sz="1800" dirty="0"/>
              <a:t> kvality ovzdušia </a:t>
            </a:r>
            <a:r>
              <a:rPr lang="sk-SK" sz="1800" dirty="0" smtClean="0"/>
              <a:t>a spravuje </a:t>
            </a:r>
            <a:r>
              <a:rPr lang="sk-SK" sz="1800" dirty="0"/>
              <a:t>Národnú monitorovaciu sieť kvality </a:t>
            </a:r>
            <a:r>
              <a:rPr lang="sk-SK" sz="1800" dirty="0" smtClean="0"/>
              <a:t>ovzdušia (NMSKO). Svojimi meracími stanicami </a:t>
            </a:r>
            <a:r>
              <a:rPr lang="sk-SK" sz="1800" dirty="0"/>
              <a:t>však nedokáže pokryť </a:t>
            </a:r>
            <a:r>
              <a:rPr lang="sk-SK" sz="1800" dirty="0" smtClean="0"/>
              <a:t>celú krajinu Slovenskej republiky. </a:t>
            </a:r>
          </a:p>
          <a:p>
            <a:r>
              <a:rPr lang="sk-SK" sz="1800" dirty="0" smtClean="0"/>
              <a:t>Pre </a:t>
            </a:r>
            <a:r>
              <a:rPr lang="sk-SK" sz="1800" dirty="0"/>
              <a:t>vymedzenie oblastí riadenia kvality ovzdušia boli pomocou </a:t>
            </a:r>
            <a:r>
              <a:rPr lang="sk-SK" sz="1800" b="1" dirty="0"/>
              <a:t>modelovania</a:t>
            </a:r>
            <a:r>
              <a:rPr lang="sk-SK" sz="1800" dirty="0"/>
              <a:t> identifikované rizikové oblasti (okresy a obce), kde s vysokou pravdepodobnosťou dochádza </a:t>
            </a:r>
            <a:r>
              <a:rPr lang="sk-SK" sz="1800" dirty="0" smtClean="0"/>
              <a:t>k </a:t>
            </a:r>
            <a:r>
              <a:rPr lang="sk-SK" sz="1800" dirty="0"/>
              <a:t>zvýšenému znečisteniu ovzdušia aj v dôsledku </a:t>
            </a:r>
            <a:r>
              <a:rPr lang="sk-SK" sz="1800" dirty="0" smtClean="0"/>
              <a:t>vykurovania </a:t>
            </a:r>
            <a:r>
              <a:rPr lang="sk-SK" sz="1800" dirty="0"/>
              <a:t>tuhým palivom a zhoršených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rozptylových </a:t>
            </a:r>
            <a:r>
              <a:rPr lang="sk-SK" sz="1800" dirty="0"/>
              <a:t>podmienok</a:t>
            </a:r>
            <a:r>
              <a:rPr lang="sk-SK" sz="1800" dirty="0" smtClean="0"/>
              <a:t>.</a:t>
            </a:r>
            <a:endParaRPr lang="sk-SK" sz="1800" dirty="0"/>
          </a:p>
          <a:p>
            <a:r>
              <a:rPr lang="sk-SK" sz="1800" dirty="0" smtClean="0"/>
              <a:t>Rizikové </a:t>
            </a:r>
            <a:r>
              <a:rPr lang="sk-SK" sz="1800" dirty="0"/>
              <a:t>obce určené metódou </a:t>
            </a:r>
            <a:r>
              <a:rPr lang="sk-SK" sz="1800" dirty="0" smtClean="0"/>
              <a:t>integrovaného </a:t>
            </a:r>
            <a:br>
              <a:rPr lang="sk-SK" sz="1800" dirty="0" smtClean="0"/>
            </a:br>
            <a:r>
              <a:rPr lang="sk-SK" sz="1800" dirty="0" smtClean="0"/>
              <a:t>posúdenia </a:t>
            </a:r>
            <a:r>
              <a:rPr lang="sk-SK" sz="1800" dirty="0"/>
              <a:t>pre rok 2024:</a:t>
            </a:r>
            <a:br>
              <a:rPr lang="sk-SK" sz="1800" dirty="0"/>
            </a:br>
            <a:r>
              <a:rPr lang="sk-SK" sz="1800" dirty="0" smtClean="0">
                <a:hlinkClick r:id="rId3"/>
              </a:rPr>
              <a:t>https</a:t>
            </a:r>
            <a:r>
              <a:rPr lang="sk-SK" sz="1800" dirty="0">
                <a:hlinkClick r:id="rId3"/>
              </a:rPr>
              <a:t>://www.shmu.sk/sk/?</a:t>
            </a:r>
            <a:r>
              <a:rPr lang="sk-SK" sz="1800" dirty="0" smtClean="0">
                <a:hlinkClick r:id="rId3"/>
              </a:rPr>
              <a:t>page=2873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dirty="0" smtClean="0"/>
              <a:t>(obce </a:t>
            </a:r>
            <a:r>
              <a:rPr lang="sk-SK" sz="1800" dirty="0"/>
              <a:t>ohrozené </a:t>
            </a:r>
            <a:r>
              <a:rPr lang="sk-SK" sz="1800" dirty="0" smtClean="0"/>
              <a:t>zhoršenou</a:t>
            </a:r>
            <a:br>
              <a:rPr lang="sk-SK" sz="1800" dirty="0" smtClean="0"/>
            </a:br>
            <a:r>
              <a:rPr lang="sk-SK" sz="1800" dirty="0" smtClean="0"/>
              <a:t> </a:t>
            </a:r>
            <a:r>
              <a:rPr lang="sk-SK" sz="1800" dirty="0"/>
              <a:t>kvalitou ovzdušia)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5490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Možné zdroje financovania výmeny kotlov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61660"/>
            <a:ext cx="10515600" cy="5011707"/>
          </a:xfrm>
        </p:spPr>
        <p:txBody>
          <a:bodyPr>
            <a:noAutofit/>
          </a:bodyPr>
          <a:lstStyle/>
          <a:p>
            <a:r>
              <a:rPr lang="sk-SK" sz="1800" dirty="0"/>
              <a:t>Z hľadiska dosiahnutia dobrej kvality ovzdušia sa v súčasnosti uprednostňuje vykurovanie </a:t>
            </a:r>
            <a:r>
              <a:rPr lang="sk-SK" sz="1800" dirty="0" smtClean="0"/>
              <a:t>predovšetkým </a:t>
            </a:r>
            <a:r>
              <a:rPr lang="sk-SK" sz="1800" dirty="0" err="1" smtClean="0"/>
              <a:t>bezemisnými</a:t>
            </a:r>
            <a:r>
              <a:rPr lang="sk-SK" sz="1800" dirty="0" smtClean="0"/>
              <a:t> </a:t>
            </a:r>
            <a:r>
              <a:rPr lang="sk-SK" sz="1800" dirty="0"/>
              <a:t>zdrojmi tepla (napr. tepelné čerpadlá</a:t>
            </a:r>
            <a:r>
              <a:rPr lang="sk-SK" sz="1800" dirty="0" smtClean="0"/>
              <a:t>)</a:t>
            </a:r>
            <a:r>
              <a:rPr lang="sk-SK" sz="1800" dirty="0"/>
              <a:t> </a:t>
            </a:r>
            <a:r>
              <a:rPr lang="sk-SK" sz="1800" dirty="0" smtClean="0"/>
              <a:t>alebo zemným plynom. </a:t>
            </a:r>
          </a:p>
          <a:p>
            <a:r>
              <a:rPr lang="sk-SK" sz="1800" dirty="0" smtClean="0"/>
              <a:t>V </a:t>
            </a:r>
            <a:r>
              <a:rPr lang="sk-SK" sz="1800" dirty="0"/>
              <a:t>rámci podpory obnovy rodinných domov sú otvorené schémy podpory inštalácie zdrojov energie pre rodinné domy (tepelné čerpadlá, </a:t>
            </a:r>
            <a:r>
              <a:rPr lang="sk-SK" sz="1800" dirty="0" err="1"/>
              <a:t>fotovoltaické</a:t>
            </a:r>
            <a:r>
              <a:rPr lang="sk-SK" sz="1800" dirty="0"/>
              <a:t> panely, slnečné kolektory a iné </a:t>
            </a:r>
            <a:r>
              <a:rPr lang="sk-SK" sz="1800" dirty="0" err="1"/>
              <a:t>bezemisné</a:t>
            </a:r>
            <a:r>
              <a:rPr lang="sk-SK" sz="1800" dirty="0"/>
              <a:t> zdroje tepla). </a:t>
            </a:r>
          </a:p>
          <a:p>
            <a:endParaRPr lang="sk-SK" sz="1800" dirty="0" smtClean="0"/>
          </a:p>
          <a:p>
            <a:r>
              <a:rPr lang="sk-SK" sz="1800" dirty="0" smtClean="0"/>
              <a:t>Schéma </a:t>
            </a:r>
            <a:r>
              <a:rPr lang="sk-SK" sz="1800" dirty="0"/>
              <a:t>podpory </a:t>
            </a:r>
            <a:r>
              <a:rPr lang="sk-SK" sz="1800" b="1" dirty="0">
                <a:solidFill>
                  <a:srgbClr val="0070C0"/>
                </a:solidFill>
              </a:rPr>
              <a:t>Obnov dom </a:t>
            </a:r>
            <a:r>
              <a:rPr lang="sk-SK" sz="1800" dirty="0"/>
              <a:t>v rámci Plánu obnovy realizuje Slovenská agentúra životného prostredia (SAŽP), </a:t>
            </a:r>
            <a:r>
              <a:rPr lang="sk-SK" sz="1800" dirty="0" smtClean="0"/>
              <a:t>ktorá </a:t>
            </a:r>
            <a:r>
              <a:rPr lang="sk-SK" sz="1800" dirty="0"/>
              <a:t>má za cieľ do roku 2026 podporiť obnovu </a:t>
            </a:r>
            <a:r>
              <a:rPr lang="sk-SK" sz="1800" dirty="0" smtClean="0"/>
              <a:t>domácností: </a:t>
            </a:r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://www.obnovdomov.sk</a:t>
            </a:r>
            <a:r>
              <a:rPr lang="sk-SK" sz="1800" dirty="0" smtClean="0">
                <a:hlinkClick r:id="rId2"/>
              </a:rPr>
              <a:t>/</a:t>
            </a:r>
            <a:r>
              <a:rPr lang="sk-SK" sz="1800" dirty="0" smtClean="0"/>
              <a:t> </a:t>
            </a:r>
            <a:endParaRPr lang="sk-SK" sz="1800" dirty="0"/>
          </a:p>
          <a:p>
            <a:r>
              <a:rPr lang="sk-SK" sz="1800" dirty="0" smtClean="0"/>
              <a:t>Výzva </a:t>
            </a:r>
            <a:r>
              <a:rPr lang="sk-SK" sz="1800" b="1" dirty="0">
                <a:solidFill>
                  <a:srgbClr val="0070C0"/>
                </a:solidFill>
              </a:rPr>
              <a:t>Obnov dom mini </a:t>
            </a:r>
            <a:r>
              <a:rPr lang="sk-SK" sz="1800" dirty="0"/>
              <a:t>a </a:t>
            </a:r>
            <a:r>
              <a:rPr lang="sk-SK" sz="1800" b="1" dirty="0">
                <a:solidFill>
                  <a:srgbClr val="0070C0"/>
                </a:solidFill>
              </a:rPr>
              <a:t>Obnov dom mini 2 </a:t>
            </a:r>
            <a:r>
              <a:rPr lang="sk-SK" sz="1800" dirty="0"/>
              <a:t>v rámci komponentu </a:t>
            </a:r>
            <a:r>
              <a:rPr lang="sk-SK" sz="1800" dirty="0" err="1"/>
              <a:t>REPowerEU</a:t>
            </a:r>
            <a:r>
              <a:rPr lang="sk-SK" sz="1800" dirty="0"/>
              <a:t> Plánu obnovy a odolnosti SR pomôže domácnostiam ohrozeným energetickou chudobou v lokalitách s najviac znečisteným ovzduším v Banskobystrickom a Košickom kraji obnoviť rodinné </a:t>
            </a:r>
            <a:r>
              <a:rPr lang="sk-SK" sz="1800" dirty="0" smtClean="0"/>
              <a:t>domy: </a:t>
            </a:r>
            <a:r>
              <a:rPr lang="sk-SK" sz="1800" dirty="0" smtClean="0">
                <a:hlinkClick r:id="rId3"/>
              </a:rPr>
              <a:t>https</a:t>
            </a:r>
            <a:r>
              <a:rPr lang="sk-SK" sz="1800" dirty="0">
                <a:hlinkClick r:id="rId3"/>
              </a:rPr>
              <a:t>://</a:t>
            </a:r>
            <a:r>
              <a:rPr lang="sk-SK" sz="1800" dirty="0" smtClean="0">
                <a:hlinkClick r:id="rId3"/>
              </a:rPr>
              <a:t>obnovdom.sk/obnov-dom-mini</a:t>
            </a:r>
            <a:r>
              <a:rPr lang="sk-SK" sz="1800" dirty="0" smtClean="0"/>
              <a:t> </a:t>
            </a:r>
            <a:endParaRPr lang="sk-SK" sz="1800" dirty="0"/>
          </a:p>
          <a:p>
            <a:r>
              <a:rPr lang="sk-SK" sz="1800" dirty="0" smtClean="0"/>
              <a:t>Národným projektom </a:t>
            </a:r>
            <a:r>
              <a:rPr lang="sk-SK" sz="1800" b="1" dirty="0">
                <a:solidFill>
                  <a:srgbClr val="0070C0"/>
                </a:solidFill>
              </a:rPr>
              <a:t>Zelená domácnostiam</a:t>
            </a:r>
            <a:r>
              <a:rPr lang="sk-SK" sz="1800" dirty="0"/>
              <a:t>, ktorý realizuje Slovenská inovačná a energetická agentúra (SIEA</a:t>
            </a:r>
            <a:r>
              <a:rPr lang="sk-SK" sz="1800" dirty="0" smtClean="0"/>
              <a:t>), </a:t>
            </a:r>
            <a:r>
              <a:rPr lang="sk-SK" sz="1800" dirty="0"/>
              <a:t>sú v rokoch 2023 až 2029 podporované inštalácie zariadení na využívanie obnoviteľných zdrojov energie v domácnostiach vrátane tepelných čerpadiel, </a:t>
            </a:r>
            <a:r>
              <a:rPr lang="sk-SK" sz="1800" dirty="0" err="1"/>
              <a:t>fotovoltaických</a:t>
            </a:r>
            <a:r>
              <a:rPr lang="sk-SK" sz="1800" dirty="0"/>
              <a:t> a solárnych </a:t>
            </a:r>
            <a:r>
              <a:rPr lang="sk-SK" sz="1800" dirty="0" smtClean="0"/>
              <a:t>panelov: </a:t>
            </a:r>
            <a:r>
              <a:rPr lang="sk-SK" sz="1800" dirty="0" smtClean="0">
                <a:hlinkClick r:id="rId4"/>
              </a:rPr>
              <a:t>https</a:t>
            </a:r>
            <a:r>
              <a:rPr lang="sk-SK" sz="1800" dirty="0">
                <a:hlinkClick r:id="rId4"/>
              </a:rPr>
              <a:t>://zelenadomacnostiam.sk</a:t>
            </a:r>
            <a:r>
              <a:rPr lang="sk-SK" sz="1800" dirty="0" smtClean="0">
                <a:hlinkClick r:id="rId4"/>
              </a:rPr>
              <a:t>/</a:t>
            </a:r>
            <a:r>
              <a:rPr lang="sk-SK" sz="1800" dirty="0" smtClean="0"/>
              <a:t> </a:t>
            </a:r>
            <a:endParaRPr lang="sk-SK" sz="1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243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Ako riešiť problematiku energetickej chudoby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57495"/>
            <a:ext cx="10515600" cy="4619468"/>
          </a:xfrm>
        </p:spPr>
        <p:txBody>
          <a:bodyPr>
            <a:noAutofit/>
          </a:bodyPr>
          <a:lstStyle/>
          <a:p>
            <a:r>
              <a:rPr lang="sk-SK" sz="1800" dirty="0"/>
              <a:t>V dôsledku sociálnej a energetickej chudoby častokrát dochádza aj k nelegálnym výrubom drevín a spaľovaniu drevnej hmoty s vysokou vlhkosťou, čo má za následok už spomínané zvýšené zadymenie a znečistenie ovzdušia v obci. </a:t>
            </a:r>
          </a:p>
          <a:p>
            <a:r>
              <a:rPr lang="sk-SK" sz="1800" dirty="0"/>
              <a:t>V rámci pomoci sociálne slabším skupinám obyvateľstva </a:t>
            </a:r>
            <a:r>
              <a:rPr lang="sk-SK" sz="1800" dirty="0" smtClean="0"/>
              <a:t>sa obciam odporúča </a:t>
            </a:r>
            <a:r>
              <a:rPr lang="sk-SK" sz="1800" dirty="0" smtClean="0"/>
              <a:t>zriaďovať </a:t>
            </a:r>
            <a:r>
              <a:rPr lang="sk-SK" sz="1800" b="1" dirty="0"/>
              <a:t>obecné </a:t>
            </a:r>
            <a:r>
              <a:rPr lang="sk-SK" sz="1800" b="1" dirty="0" smtClean="0"/>
              <a:t>podniky </a:t>
            </a:r>
            <a:r>
              <a:rPr lang="sk-SK" sz="1800" dirty="0" smtClean="0"/>
              <a:t>resp. </a:t>
            </a:r>
            <a:r>
              <a:rPr lang="sk-SK" sz="1800" b="1" dirty="0" smtClean="0"/>
              <a:t>sociálne podniky so </a:t>
            </a:r>
            <a:r>
              <a:rPr lang="sk-SK" sz="1800" b="1" dirty="0"/>
              <a:t>zameraním na prípravu a distribúciu vhodných palív</a:t>
            </a:r>
            <a:r>
              <a:rPr lang="sk-SK" sz="1800" dirty="0"/>
              <a:t>, napríklad dostatočne vysušeného palivového dreva alebo brikiet vyrobených z biomasy pre občanov v núdzi, resp. pre sociálne slabé skupiny alebo marginalizované skupiny obyvateľstva. Takýto podnik môže byť zriadený ako sociálny podnik alebo podnik verejnoprospešných služieb. </a:t>
            </a:r>
            <a:endParaRPr lang="sk-SK" sz="1800" dirty="0" smtClean="0"/>
          </a:p>
          <a:p>
            <a:r>
              <a:rPr lang="sk-SK" sz="1800" dirty="0" smtClean="0"/>
              <a:t>Do </a:t>
            </a:r>
            <a:r>
              <a:rPr lang="sk-SK" sz="1800" dirty="0"/>
              <a:t>pozornosti dávame obecné podniky v Nových Zámkoch alebo v obci Veľaty.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63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Aktivity v rámci projektu LIFE IP - Zlepšenie kvality ovzdušia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98113"/>
          </a:xfrm>
        </p:spPr>
        <p:txBody>
          <a:bodyPr>
            <a:noAutofit/>
          </a:bodyPr>
          <a:lstStyle/>
          <a:p>
            <a:r>
              <a:rPr lang="sk-SK" sz="1800" dirty="0" smtClean="0"/>
              <a:t>V rámci projektu </a:t>
            </a:r>
            <a:r>
              <a:rPr lang="sk-SK" sz="1800" dirty="0"/>
              <a:t>LIFE IP - Zlepšenie kvality </a:t>
            </a:r>
            <a:r>
              <a:rPr lang="sk-SK" sz="1800" dirty="0" smtClean="0"/>
              <a:t>ovzdušia </a:t>
            </a:r>
            <a:r>
              <a:rPr lang="sk-SK" sz="1800" dirty="0"/>
              <a:t>bola vytvorená </a:t>
            </a:r>
            <a:r>
              <a:rPr lang="sk-SK" sz="1800" b="1" dirty="0"/>
              <a:t>národná sieť manažérov kvality ovzdušia</a:t>
            </a:r>
            <a:r>
              <a:rPr lang="sk-SK" sz="1800" dirty="0"/>
              <a:t>. Projekt je zameraný </a:t>
            </a:r>
            <a:r>
              <a:rPr lang="sk-SK" sz="1800" dirty="0" smtClean="0"/>
              <a:t>na </a:t>
            </a:r>
            <a:r>
              <a:rPr lang="sk-SK" sz="1800" dirty="0"/>
              <a:t>osvetu a informačnú kampaň o správnom vykurovaní a propagovaní správnych techník a postupov pri vykurovaní tuhým palivom. </a:t>
            </a:r>
            <a:endParaRPr lang="sk-SK" sz="1800" dirty="0" smtClean="0"/>
          </a:p>
          <a:p>
            <a:r>
              <a:rPr lang="sk-SK" sz="1800" dirty="0" smtClean="0"/>
              <a:t>Obec </a:t>
            </a:r>
            <a:r>
              <a:rPr lang="sk-SK" sz="1800" dirty="0"/>
              <a:t>môže pri aktivitách zlepšovania kvality ovzdušia a hľadaní účinných opatrení a poskytovaní informácií na regionálnej, ale i miestnej úrovni spolupracovať s manažérmi kvality ovzdušia, ktorí pôsobia na jednotlivých </a:t>
            </a:r>
            <a:r>
              <a:rPr lang="sk-SK" sz="1800" dirty="0" smtClean="0"/>
              <a:t>samosprávnych krajoch.</a:t>
            </a:r>
          </a:p>
          <a:p>
            <a:endParaRPr lang="sk-SK" sz="1800" u="sng" dirty="0" smtClean="0">
              <a:hlinkClick r:id="rId2"/>
            </a:endParaRPr>
          </a:p>
          <a:p>
            <a:r>
              <a:rPr lang="sk-SK" sz="1800" u="sng" dirty="0" smtClean="0">
                <a:hlinkClick r:id="rId2"/>
              </a:rPr>
              <a:t>https</a:t>
            </a:r>
            <a:r>
              <a:rPr lang="sk-SK" sz="1800" u="sng" dirty="0">
                <a:hlinkClick r:id="rId2"/>
              </a:rPr>
              <a:t>://</a:t>
            </a:r>
            <a:r>
              <a:rPr lang="sk-SK" sz="1800" u="sng" dirty="0" smtClean="0">
                <a:hlinkClick r:id="rId2"/>
              </a:rPr>
              <a:t>www.populair.sk/sk</a:t>
            </a:r>
            <a:r>
              <a:rPr lang="sk-SK" sz="1800" dirty="0"/>
              <a:t>	</a:t>
            </a:r>
            <a:r>
              <a:rPr lang="sk-SK" sz="1800" u="sng" dirty="0" smtClean="0">
                <a:hlinkClick r:id="rId3"/>
              </a:rPr>
              <a:t>https</a:t>
            </a:r>
            <a:r>
              <a:rPr lang="sk-SK" sz="1800" u="sng" dirty="0">
                <a:hlinkClick r:id="rId3"/>
              </a:rPr>
              <a:t>://dnesdycham.sk</a:t>
            </a:r>
            <a:r>
              <a:rPr lang="sk-SK" sz="1800" u="sng" dirty="0" smtClean="0">
                <a:hlinkClick r:id="rId3"/>
              </a:rPr>
              <a:t>/</a:t>
            </a:r>
            <a:endParaRPr lang="sk-SK" sz="1800" u="sng" dirty="0" smtClean="0"/>
          </a:p>
          <a:p>
            <a:pPr marL="0" indent="0">
              <a:buNone/>
            </a:pPr>
            <a:endParaRPr lang="sk-SK" sz="1800" dirty="0" smtClean="0"/>
          </a:p>
          <a:p>
            <a:r>
              <a:rPr lang="sk-SK" sz="1800" dirty="0" smtClean="0"/>
              <a:t>Mobilná </a:t>
            </a:r>
            <a:r>
              <a:rPr lang="sk-SK" sz="1800" dirty="0"/>
              <a:t>a webová aplikácia Dnes dýcham a </a:t>
            </a:r>
            <a:r>
              <a:rPr lang="sk-SK" sz="1800" dirty="0" err="1"/>
              <a:t>widgety</a:t>
            </a:r>
            <a:r>
              <a:rPr lang="sk-SK" sz="1800" dirty="0"/>
              <a:t> kvality ovzdušia: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mobilná </a:t>
            </a:r>
            <a:r>
              <a:rPr lang="sk-SK" sz="1800" dirty="0"/>
              <a:t>aplikácia - </a:t>
            </a:r>
            <a:r>
              <a:rPr lang="sk-SK" sz="1800" dirty="0">
                <a:hlinkClick r:id="rId4"/>
              </a:rPr>
              <a:t>https://</a:t>
            </a:r>
            <a:r>
              <a:rPr lang="sk-SK" sz="1800" dirty="0" smtClean="0">
                <a:hlinkClick r:id="rId4"/>
              </a:rPr>
              <a:t>populair.sk/sk/aktualita/aplikacia-dnes-dycham</a:t>
            </a:r>
            <a:endParaRPr lang="sk-SK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web </a:t>
            </a:r>
            <a:r>
              <a:rPr lang="sk-SK" sz="1800" dirty="0"/>
              <a:t>aplikácia - </a:t>
            </a:r>
            <a:r>
              <a:rPr lang="sk-SK" sz="1800" dirty="0">
                <a:hlinkClick r:id="rId5"/>
              </a:rPr>
              <a:t>https://dnesdycham.populair.sk</a:t>
            </a:r>
            <a:r>
              <a:rPr lang="sk-SK" sz="1800" dirty="0" smtClean="0">
                <a:hlinkClick r:id="rId5"/>
              </a:rPr>
              <a:t>/</a:t>
            </a:r>
            <a:endParaRPr lang="sk-SK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err="1" smtClean="0"/>
              <a:t>widget</a:t>
            </a:r>
            <a:r>
              <a:rPr lang="sk-SK" sz="1800" dirty="0" smtClean="0"/>
              <a:t> </a:t>
            </a:r>
            <a:r>
              <a:rPr lang="sk-SK" sz="1800" dirty="0"/>
              <a:t>pre váš web - </a:t>
            </a:r>
            <a:r>
              <a:rPr lang="sk-SK" sz="1800" dirty="0">
                <a:hlinkClick r:id="rId6"/>
              </a:rPr>
              <a:t>https://</a:t>
            </a:r>
            <a:r>
              <a:rPr lang="sk-SK" sz="1800" dirty="0" smtClean="0">
                <a:hlinkClick r:id="rId6"/>
              </a:rPr>
              <a:t>dnesdycham.populair.sk/widget-demo</a:t>
            </a:r>
            <a:endParaRPr lang="sk-SK" sz="1800" dirty="0" smtClean="0"/>
          </a:p>
          <a:p>
            <a:r>
              <a:rPr lang="sk-SK" sz="1800" dirty="0" smtClean="0"/>
              <a:t>Dokumenty </a:t>
            </a:r>
            <a:r>
              <a:rPr lang="sk-SK" sz="1800" dirty="0"/>
              <a:t>na </a:t>
            </a:r>
            <a:r>
              <a:rPr lang="sk-SK" sz="1800" dirty="0" smtClean="0"/>
              <a:t>stiahnutie: </a:t>
            </a:r>
            <a:r>
              <a:rPr lang="sk-SK" sz="1800" dirty="0" smtClean="0">
                <a:hlinkClick r:id="rId7"/>
              </a:rPr>
              <a:t>https</a:t>
            </a:r>
            <a:r>
              <a:rPr lang="sk-SK" sz="1800" dirty="0">
                <a:hlinkClick r:id="rId7"/>
              </a:rPr>
              <a:t>://</a:t>
            </a:r>
            <a:r>
              <a:rPr lang="sk-SK" sz="1800" dirty="0" smtClean="0">
                <a:hlinkClick r:id="rId7"/>
              </a:rPr>
              <a:t>www.populair.sk/sk/kategorie-dokumentov</a:t>
            </a:r>
            <a:endParaRPr lang="sk-SK" sz="1800" dirty="0"/>
          </a:p>
          <a:p>
            <a:r>
              <a:rPr lang="sk-SK" sz="1800" dirty="0" err="1" smtClean="0"/>
              <a:t>Videogaléria</a:t>
            </a:r>
            <a:r>
              <a:rPr lang="sk-SK" sz="1800" dirty="0" smtClean="0"/>
              <a:t>: </a:t>
            </a:r>
            <a:r>
              <a:rPr lang="sk-SK" sz="1800" dirty="0" smtClean="0">
                <a:hlinkClick r:id="rId8"/>
              </a:rPr>
              <a:t>https</a:t>
            </a:r>
            <a:r>
              <a:rPr lang="sk-SK" sz="1800" dirty="0">
                <a:hlinkClick r:id="rId8"/>
              </a:rPr>
              <a:t>://</a:t>
            </a:r>
            <a:r>
              <a:rPr lang="sk-SK" sz="1800" dirty="0" smtClean="0">
                <a:hlinkClick r:id="rId8"/>
              </a:rPr>
              <a:t>www.populair.sk/sk/videogaleria</a:t>
            </a:r>
            <a:endParaRPr lang="sk-SK" sz="1800" dirty="0"/>
          </a:p>
          <a:p>
            <a:r>
              <a:rPr lang="sk-SK" sz="1800" dirty="0" err="1" smtClean="0"/>
              <a:t>Audiogaléria</a:t>
            </a:r>
            <a:r>
              <a:rPr lang="sk-SK" sz="1800" dirty="0" smtClean="0"/>
              <a:t>: </a:t>
            </a:r>
            <a:r>
              <a:rPr lang="sk-SK" sz="1800" dirty="0" smtClean="0">
                <a:hlinkClick r:id="rId9"/>
              </a:rPr>
              <a:t>https</a:t>
            </a:r>
            <a:r>
              <a:rPr lang="sk-SK" sz="1800" dirty="0">
                <a:hlinkClick r:id="rId9"/>
              </a:rPr>
              <a:t>://</a:t>
            </a:r>
            <a:r>
              <a:rPr lang="sk-SK" sz="1800" dirty="0" smtClean="0">
                <a:hlinkClick r:id="rId9"/>
              </a:rPr>
              <a:t>www.populair.sk/sk/audiogaleria</a:t>
            </a:r>
            <a:endParaRPr lang="sk-SK" dirty="0"/>
          </a:p>
          <a:p>
            <a:endParaRPr lang="sk-SK" dirty="0"/>
          </a:p>
          <a:p>
            <a:endParaRPr lang="sk-SK" sz="1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92" y="2818791"/>
            <a:ext cx="3616508" cy="8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Osveta v ochrane ovzdušia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60120"/>
            <a:ext cx="10728960" cy="5535273"/>
          </a:xfrm>
        </p:spPr>
        <p:txBody>
          <a:bodyPr>
            <a:noAutofit/>
          </a:bodyPr>
          <a:lstStyle/>
          <a:p>
            <a:r>
              <a:rPr lang="sk-SK" sz="1800" dirty="0"/>
              <a:t>Veľmi dôležitý aspekt pri znižovaní znečistenia ovzdušia má šírenie osvety samosprávou a </a:t>
            </a:r>
            <a:r>
              <a:rPr lang="sk-SK" sz="1800" u="sng" dirty="0"/>
              <a:t>informovanie verejnosti o správnom vykurovaní</a:t>
            </a:r>
            <a:r>
              <a:rPr lang="sk-SK" sz="1800" dirty="0"/>
              <a:t>, </a:t>
            </a:r>
            <a:r>
              <a:rPr lang="sk-SK" sz="1800" u="sng" dirty="0"/>
              <a:t>zákaze spaľovania odpadu</a:t>
            </a:r>
            <a:r>
              <a:rPr lang="sk-SK" sz="1800" dirty="0"/>
              <a:t>, ako aj </a:t>
            </a:r>
            <a:r>
              <a:rPr lang="sk-SK" sz="1800" u="sng" dirty="0"/>
              <a:t>zvyšovanie povedomia o negatívnych vplyvoch znečistenia ovzdušia na zdravie</a:t>
            </a:r>
            <a:r>
              <a:rPr lang="sk-SK" sz="1800" dirty="0"/>
              <a:t> obyvateľstva. Potrebné je informovať aj o používaní </a:t>
            </a:r>
            <a:r>
              <a:rPr lang="sk-SK" sz="1800" dirty="0" err="1"/>
              <a:t>bezemisných</a:t>
            </a:r>
            <a:r>
              <a:rPr lang="sk-SK" sz="1800" dirty="0"/>
              <a:t> alebo </a:t>
            </a:r>
            <a:r>
              <a:rPr lang="sk-SK" sz="1800" dirty="0" err="1"/>
              <a:t>nízkoemisných</a:t>
            </a:r>
            <a:r>
              <a:rPr lang="sk-SK" sz="1800" dirty="0"/>
              <a:t> zdrojov </a:t>
            </a:r>
            <a:r>
              <a:rPr lang="sk-SK" sz="1800" dirty="0" smtClean="0"/>
              <a:t>tepla (tepelné čerpadlá, plynové </a:t>
            </a:r>
            <a:r>
              <a:rPr lang="sk-SK" sz="1800" dirty="0"/>
              <a:t>kondenzačné </a:t>
            </a:r>
            <a:r>
              <a:rPr lang="sk-SK" sz="1800" dirty="0" smtClean="0"/>
              <a:t>kotly). </a:t>
            </a:r>
            <a:r>
              <a:rPr lang="sk-SK" sz="1800" dirty="0"/>
              <a:t>Takto sa dá veľmi výrazne prispieť k zvýšeniu kvality života v obci. V spoločnom úsilí sa dá vytvárať verejný tlak na prijatie opatrení na zlepšenie kvality ovzdušia vo všetkých mestách a obciach. Uvedené je možné prezentovať napríklad prostredníctvom </a:t>
            </a:r>
            <a:r>
              <a:rPr lang="sk-SK" sz="1800" dirty="0" smtClean="0"/>
              <a:t>dostupných </a:t>
            </a:r>
            <a:r>
              <a:rPr lang="sk-SK" sz="1800" dirty="0"/>
              <a:t>materiálov na internete:</a:t>
            </a:r>
            <a:endParaRPr lang="sk-SK" dirty="0"/>
          </a:p>
          <a:p>
            <a:pPr marL="447675" lvl="1">
              <a:buFont typeface="Wingdings" panose="05000000000000000000" pitchFamily="2" charset="2"/>
              <a:buChar char="Ø"/>
            </a:pPr>
            <a:r>
              <a:rPr lang="sk-SK" sz="1800" dirty="0"/>
              <a:t>Dokumentárny film </a:t>
            </a:r>
            <a:r>
              <a:rPr lang="sk-SK" sz="1800" dirty="0" smtClean="0"/>
              <a:t>SAŽP v</a:t>
            </a:r>
            <a:r>
              <a:rPr lang="sk-SK" sz="1800" dirty="0"/>
              <a:t> neskrátenej verzii: </a:t>
            </a:r>
            <a:r>
              <a:rPr lang="sk-SK" sz="1800" b="1" dirty="0"/>
              <a:t>Vykurovanie v domácnostiach TROCHU </a:t>
            </a:r>
            <a:r>
              <a:rPr lang="sk-SK" sz="1800" b="1" dirty="0" smtClean="0"/>
              <a:t>INAK</a:t>
            </a:r>
            <a:r>
              <a:rPr lang="sk-SK" sz="1800" dirty="0" smtClean="0"/>
              <a:t>:</a:t>
            </a:r>
            <a:r>
              <a:rPr lang="sk-SK" sz="1800" dirty="0"/>
              <a:t> </a:t>
            </a:r>
            <a:r>
              <a:rPr lang="sk-SK" sz="1600" dirty="0" smtClean="0">
                <a:hlinkClick r:id="rId2"/>
              </a:rPr>
              <a:t>https</a:t>
            </a:r>
            <a:r>
              <a:rPr lang="sk-SK" sz="1600" dirty="0">
                <a:hlinkClick r:id="rId2"/>
              </a:rPr>
              <a:t>://www.youtube.com/watch?v=B09KKN77hVM</a:t>
            </a:r>
            <a:endParaRPr lang="sk-SK" sz="1600" dirty="0"/>
          </a:p>
          <a:p>
            <a:pPr marL="447675"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600" dirty="0" smtClean="0">
                <a:hlinkClick r:id="rId3"/>
              </a:rPr>
              <a:t>https</a:t>
            </a:r>
            <a:r>
              <a:rPr lang="sk-SK" sz="1600" dirty="0">
                <a:hlinkClick r:id="rId3"/>
              </a:rPr>
              <a:t>://www.shmu.sk/File/oko/vystrahy/nove/1579130025_zakladne_vseobecne_informacie_smogu_pm10_.</a:t>
            </a:r>
            <a:r>
              <a:rPr lang="sk-SK" sz="1600" dirty="0" smtClean="0">
                <a:hlinkClick r:id="rId3"/>
              </a:rPr>
              <a:t>pdf</a:t>
            </a:r>
            <a:endParaRPr lang="sk-SK" sz="1600" dirty="0" smtClean="0"/>
          </a:p>
          <a:p>
            <a:pPr marL="447675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600" dirty="0" smtClean="0">
                <a:hlinkClick r:id="rId4"/>
              </a:rPr>
              <a:t>https</a:t>
            </a:r>
            <a:r>
              <a:rPr lang="sk-SK" sz="1600" dirty="0">
                <a:hlinkClick r:id="rId4"/>
              </a:rPr>
              <a:t>://www.shmu.sk/sk/?</a:t>
            </a:r>
            <a:r>
              <a:rPr lang="sk-SK" sz="1600" dirty="0" smtClean="0">
                <a:hlinkClick r:id="rId4"/>
              </a:rPr>
              <a:t>page=2434</a:t>
            </a:r>
            <a:endParaRPr lang="sk-SK" sz="1600" dirty="0" smtClean="0"/>
          </a:p>
          <a:p>
            <a:pPr marL="447675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600" dirty="0" smtClean="0">
                <a:hlinkClick r:id="rId5"/>
              </a:rPr>
              <a:t>https</a:t>
            </a:r>
            <a:r>
              <a:rPr lang="sk-SK" sz="1600" dirty="0">
                <a:hlinkClick r:id="rId5"/>
              </a:rPr>
              <a:t>://</a:t>
            </a:r>
            <a:r>
              <a:rPr lang="sk-SK" sz="1600" dirty="0" smtClean="0">
                <a:hlinkClick r:id="rId5"/>
              </a:rPr>
              <a:t>www.populair.sk/sk/actual/ako-spravne-kurit</a:t>
            </a:r>
            <a:endParaRPr lang="sk-SK" sz="1600" dirty="0"/>
          </a:p>
          <a:p>
            <a:pPr marL="447675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600" dirty="0" smtClean="0">
                <a:hlinkClick r:id="rId6"/>
              </a:rPr>
              <a:t>https</a:t>
            </a:r>
            <a:r>
              <a:rPr lang="sk-SK" sz="1600" dirty="0">
                <a:hlinkClick r:id="rId6"/>
              </a:rPr>
              <a:t>://</a:t>
            </a:r>
            <a:r>
              <a:rPr lang="sk-SK" sz="1600" dirty="0" smtClean="0">
                <a:hlinkClick r:id="rId6"/>
              </a:rPr>
              <a:t>www.populair.sk/sk/actual/nieco-je-vo-vzduchu</a:t>
            </a:r>
            <a:endParaRPr lang="sk-SK" sz="1600" dirty="0"/>
          </a:p>
          <a:p>
            <a:pPr marL="447675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600" dirty="0" smtClean="0">
                <a:hlinkClick r:id="rId7"/>
              </a:rPr>
              <a:t>http</a:t>
            </a:r>
            <a:r>
              <a:rPr lang="sk-SK" sz="1600" dirty="0">
                <a:hlinkClick r:id="rId7"/>
              </a:rPr>
              <a:t>://</a:t>
            </a:r>
            <a:r>
              <a:rPr lang="sk-SK" sz="1600" dirty="0" smtClean="0">
                <a:hlinkClick r:id="rId7"/>
              </a:rPr>
              <a:t>vykurovanie.enviroportal.sk/</a:t>
            </a:r>
            <a:endParaRPr lang="sk-SK" sz="1600" dirty="0"/>
          </a:p>
          <a:p>
            <a:pPr marL="447675"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1600" dirty="0" smtClean="0">
                <a:hlinkClick r:id="rId8"/>
              </a:rPr>
              <a:t>https</a:t>
            </a:r>
            <a:r>
              <a:rPr lang="sk-SK" sz="1600" dirty="0">
                <a:hlinkClick r:id="rId8"/>
              </a:rPr>
              <a:t>://www.siea.sk/bezplatne-poradenstvo/publikacie-a-prezentacie/</a:t>
            </a:r>
            <a:endParaRPr lang="sk-SK" sz="1600" dirty="0"/>
          </a:p>
          <a:p>
            <a:r>
              <a:rPr lang="sk-SK" sz="1800" b="1" dirty="0"/>
              <a:t>Všetky vyššie uvedené informácie aj s ilustráciami zakázaných palív sú zverejnené na webovom sídle MŽP SR:</a:t>
            </a:r>
            <a:r>
              <a:rPr lang="sk-SK" sz="1800" dirty="0"/>
              <a:t> </a:t>
            </a:r>
            <a:r>
              <a:rPr lang="sk-SK" sz="1800" dirty="0">
                <a:hlinkClick r:id="rId9"/>
              </a:rPr>
              <a:t>https://www.minzp.sk/ovzdusie/ochrana-ovzdusia/zdroje-znecistovania-ovzdusia/male-zdroje/spalovanie-tuchych-paliv-domacnostiach/</a:t>
            </a:r>
            <a:endParaRPr lang="sk-SK" sz="1800" dirty="0"/>
          </a:p>
          <a:p>
            <a:r>
              <a:rPr lang="sk-SK" sz="1800" dirty="0" smtClean="0"/>
              <a:t>Keďže </a:t>
            </a:r>
            <a:r>
              <a:rPr lang="sk-SK" sz="1800" dirty="0"/>
              <a:t>čisté ovzdušie tvorí jeden z aspektov zdravého a čistého životného prostredia, veríme, že spoločným úsilím dokážeme zlepšiť kvalitu ovzdušia, najmä v oblastiach, kde to je najviac potrebné. Informovanie verejnosti taktiež prispieva k zvyšovaniu verejného povedomia o kvalite </a:t>
            </a:r>
            <a:r>
              <a:rPr lang="sk-SK" sz="1800" dirty="0" smtClean="0"/>
              <a:t>ovzdušia.</a:t>
            </a:r>
          </a:p>
          <a:p>
            <a:endParaRPr lang="sk-SK" sz="1800" dirty="0"/>
          </a:p>
          <a:p>
            <a:endParaRPr lang="sk-SK" sz="1800" dirty="0"/>
          </a:p>
          <a:p>
            <a:endParaRPr lang="sk-SK" sz="1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4885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Spaľovanie </a:t>
            </a:r>
            <a:r>
              <a:rPr lang="sk-SK" sz="3200" b="1" dirty="0">
                <a:solidFill>
                  <a:srgbClr val="002060"/>
                </a:solidFill>
              </a:rPr>
              <a:t>tuhých </a:t>
            </a:r>
            <a:r>
              <a:rPr lang="sk-SK" sz="3200" b="1" dirty="0" smtClean="0">
                <a:solidFill>
                  <a:srgbClr val="002060"/>
                </a:solidFill>
              </a:rPr>
              <a:t>palív (látok) v </a:t>
            </a:r>
            <a:r>
              <a:rPr lang="sk-SK" sz="3200" b="1" dirty="0">
                <a:solidFill>
                  <a:srgbClr val="002060"/>
                </a:solidFill>
              </a:rPr>
              <a:t>domácnosti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28468"/>
            <a:ext cx="10515600" cy="4848495"/>
          </a:xfrm>
        </p:spPr>
        <p:txBody>
          <a:bodyPr>
            <a:noAutofit/>
          </a:bodyPr>
          <a:lstStyle/>
          <a:p>
            <a:r>
              <a:rPr lang="sk-SK" sz="1800" dirty="0"/>
              <a:t>V dôsledku viacročného prekračovania limitnej hodnoty pre PM</a:t>
            </a:r>
            <a:r>
              <a:rPr lang="sk-SK" sz="1800" baseline="-25000" dirty="0"/>
              <a:t>10</a:t>
            </a:r>
            <a:r>
              <a:rPr lang="sk-SK" sz="1800" dirty="0"/>
              <a:t> v ovzduší, Súdny dvor Európskej Únie rozhodol vo februári 2023 v rozsudku voči Slovenskej republike o porušení ustanovení Smernice Európskeho parlamentu a Rady 2008/50/ES o kvalite okolitého ovzdušia a čistejšom ovzduší v Európe </a:t>
            </a:r>
            <a:r>
              <a:rPr lang="sk-SK" sz="1800" i="1" dirty="0"/>
              <a:t>za systematické a pretrvávajúce prekračovanie limitných hodnôt kvality ovzdušia </a:t>
            </a:r>
            <a:r>
              <a:rPr lang="sk-SK" sz="1800" dirty="0"/>
              <a:t>a </a:t>
            </a:r>
            <a:r>
              <a:rPr lang="sk-SK" sz="1800" i="1" dirty="0"/>
              <a:t>neprijatie dostatočných opatrení na zlepšenie kvality ovzdušia v čo najkratšom čase</a:t>
            </a:r>
            <a:r>
              <a:rPr lang="sk-SK" sz="1800" dirty="0"/>
              <a:t>.</a:t>
            </a:r>
          </a:p>
          <a:p>
            <a:r>
              <a:rPr lang="sk-SK" sz="1800" dirty="0"/>
              <a:t>Rozsudok súdneho dvora z 9. februára 2023:</a:t>
            </a:r>
          </a:p>
          <a:p>
            <a:pPr marL="538163" lvl="1" indent="-285750">
              <a:buFont typeface="Courier New" panose="02070309020205020404" pitchFamily="49" charset="0"/>
              <a:buChar char="o"/>
            </a:pPr>
            <a:r>
              <a:rPr lang="sk-SK" sz="1800" dirty="0">
                <a:hlinkClick r:id="rId2"/>
              </a:rPr>
              <a:t>https://eur-lex.europa.eu/legal-content/sk/TXT/?uri=CELEX:62021CJ0342</a:t>
            </a:r>
            <a:endParaRPr lang="sk-SK" sz="1800" dirty="0"/>
          </a:p>
          <a:p>
            <a:pPr marL="538163" lvl="1" indent="-285750">
              <a:buFont typeface="Courier New" panose="02070309020205020404" pitchFamily="49" charset="0"/>
              <a:buChar char="o"/>
            </a:pPr>
            <a:r>
              <a:rPr lang="sk-SK" sz="1800" dirty="0">
                <a:hlinkClick r:id="rId3"/>
              </a:rPr>
              <a:t>https://curia.europa.eu/juris/document/document.jsf?text=&amp;docid=270338&amp;pageIndex=0&amp;doclang=sk&amp;mode=lst&amp;dir=&amp;occ=first&amp;part=1&amp;cid=8684495</a:t>
            </a:r>
            <a:endParaRPr lang="sk-SK" sz="1800" dirty="0"/>
          </a:p>
          <a:p>
            <a:r>
              <a:rPr lang="sk-SK" sz="1800" dirty="0" smtClean="0"/>
              <a:t>Lokálne </a:t>
            </a:r>
            <a:r>
              <a:rPr lang="sk-SK" sz="1800" dirty="0"/>
              <a:t>kúreniská - jedna z najväčších výziev pri riešení zlepšovania kvality ovzdušia v Slovenskej republike.</a:t>
            </a:r>
          </a:p>
          <a:p>
            <a:endParaRPr lang="sk-SK" sz="1800" dirty="0" smtClean="0">
              <a:hlinkClick r:id="rId4"/>
            </a:endParaRPr>
          </a:p>
          <a:p>
            <a:r>
              <a:rPr lang="sk-SK" sz="1800" dirty="0" smtClean="0">
                <a:hlinkClick r:id="rId4"/>
              </a:rPr>
              <a:t>https</a:t>
            </a:r>
            <a:r>
              <a:rPr lang="sk-SK" sz="1800" dirty="0">
                <a:hlinkClick r:id="rId4"/>
              </a:rPr>
              <a:t>://www.minzp.sk/ovzdusie/ochrana-ovzdusia/zdroje-znecistovania-ovzdusia/male-zdroje/spalovanie-tuchych-paliv-domacnostiach</a:t>
            </a:r>
            <a:r>
              <a:rPr lang="sk-SK" sz="1800" dirty="0" smtClean="0">
                <a:hlinkClick r:id="rId4"/>
              </a:rPr>
              <a:t>/</a:t>
            </a:r>
            <a:endParaRPr lang="sk-SK" sz="1800" dirty="0" smtClean="0"/>
          </a:p>
          <a:p>
            <a:r>
              <a:rPr lang="sk-SK" sz="1800" dirty="0">
                <a:hlinkClick r:id="rId5"/>
              </a:rPr>
              <a:t>https://</a:t>
            </a:r>
            <a:r>
              <a:rPr lang="sk-SK" sz="1800" dirty="0" smtClean="0">
                <a:hlinkClick r:id="rId5"/>
              </a:rPr>
              <a:t>www.minzp.sk/files/oblasti/ovzdusie/ochrana-ovzdusia/informacie/spalovanie-tuhych-paliv-domacnostiach_november2024.pdf</a:t>
            </a:r>
            <a:endParaRPr lang="sk-SK" sz="18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7546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6934200" cy="5661659"/>
          </a:xfrm>
        </p:spPr>
        <p:txBody>
          <a:bodyPr/>
          <a:lstStyle/>
          <a:p>
            <a:pPr algn="ctr"/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Zverejnené informácie a </a:t>
            </a:r>
            <a:r>
              <a:rPr lang="sk-S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 v ochrane </a:t>
            </a:r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ovzdušia</a:t>
            </a:r>
            <a:b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600" dirty="0">
              <a:ea typeface="+mj-lt"/>
              <a:cs typeface="+mj-lt"/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" y="3112611"/>
            <a:ext cx="2929310" cy="686776"/>
          </a:xfrm>
          <a:prstGeom prst="rect">
            <a:avLst/>
          </a:prstGeom>
        </p:spPr>
      </p:pic>
      <p:sp>
        <p:nvSpPr>
          <p:cNvPr id="9" name="CustomShape 5"/>
          <p:cNvSpPr/>
          <p:nvPr/>
        </p:nvSpPr>
        <p:spPr bwMode="auto">
          <a:xfrm>
            <a:off x="7320183" y="5118669"/>
            <a:ext cx="4304160" cy="11476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/>
          <a:lstStyle/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Sekcia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klímy a ochrany ovzdušia</a:t>
            </a:r>
            <a: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Odbor globálnej ochrany ovzdušia, </a:t>
            </a:r>
            <a:endParaRPr lang="sk-SK" b="1" dirty="0" smtClean="0">
              <a:solidFill>
                <a:srgbClr val="1C37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klímy a adaptácie</a:t>
            </a:r>
          </a:p>
        </p:txBody>
      </p:sp>
    </p:spTree>
    <p:extLst>
      <p:ext uri="{BB962C8B-B14F-4D97-AF65-F5344CB8AC3E}">
        <p14:creationId xmlns:p14="http://schemas.microsoft.com/office/powerpoint/2010/main" val="215652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21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3666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Web sídlo MŽP SR: </a:t>
            </a:r>
            <a:r>
              <a:rPr lang="sk-SK" dirty="0" smtClean="0">
                <a:hlinkClick r:id="rId2"/>
              </a:rPr>
              <a:t>www.minzp.sk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podstránka: </a:t>
            </a:r>
            <a:r>
              <a:rPr lang="sk-SK" b="1" dirty="0" smtClean="0">
                <a:solidFill>
                  <a:srgbClr val="0070C0"/>
                </a:solidFill>
              </a:rPr>
              <a:t>Oblasti pôsobenia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zložka: </a:t>
            </a:r>
            <a:r>
              <a:rPr lang="sk-SK" b="1" dirty="0" smtClean="0">
                <a:solidFill>
                  <a:srgbClr val="0070C0"/>
                </a:solidFill>
              </a:rPr>
              <a:t>Ovzdušie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dirty="0"/>
              <a:t>č</a:t>
            </a:r>
            <a:r>
              <a:rPr lang="sk-SK" dirty="0" smtClean="0"/>
              <a:t>asť: </a:t>
            </a:r>
            <a:r>
              <a:rPr lang="sk-SK" b="1" dirty="0">
                <a:solidFill>
                  <a:srgbClr val="0070C0"/>
                </a:solidFill>
              </a:rPr>
              <a:t>Ochrana ovzdušia</a:t>
            </a:r>
          </a:p>
          <a:p>
            <a:endParaRPr lang="sk-SK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hlinkClick r:id="rId3"/>
              </a:rPr>
              <a:t>https://www.minzp.sk/ovzdusie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0" y="198108"/>
            <a:ext cx="7617653" cy="60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4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22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36663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ku kvalite ovzdušia</a:t>
            </a:r>
            <a:r>
              <a:rPr lang="sk-SK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Kvalita ovzdušia </a:t>
            </a:r>
          </a:p>
          <a:p>
            <a:pPr marL="539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rgbClr val="0070C0"/>
                </a:solidFill>
              </a:rPr>
              <a:t>Riadenie kvality ovzdušia </a:t>
            </a:r>
          </a:p>
          <a:p>
            <a:pPr marL="8048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Prílohy č. 4 až 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://www.minzp.sk/ovzdusie/ochrana-ovzdusia/kvalita-ovzdusia/riadenie-kvality-ovzdusia</a:t>
            </a:r>
            <a:r>
              <a:rPr lang="sk-SK" dirty="0" smtClean="0">
                <a:hlinkClick r:id="rId2"/>
              </a:rPr>
              <a:t>/</a:t>
            </a:r>
          </a:p>
          <a:p>
            <a:endParaRPr lang="sk-SK" sz="1400" dirty="0" smtClean="0">
              <a:hlinkClick r:id="rId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/>
              <a:t>Kvalita ovzdušia </a:t>
            </a:r>
          </a:p>
          <a:p>
            <a:pPr marL="539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/>
              <a:t>Riadenie kvality ovzdušia </a:t>
            </a:r>
          </a:p>
          <a:p>
            <a:pPr marL="8048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rgbClr val="0070C0"/>
                </a:solidFill>
              </a:rPr>
              <a:t>Oblasti riadenia kvality ovzdušia (ORKO)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hlinkClick r:id="rId3"/>
              </a:rPr>
              <a:t>https://www.shmu.sk/sk/?page=2873</a:t>
            </a:r>
            <a:endParaRPr lang="en-US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4" y="198108"/>
            <a:ext cx="7294212" cy="60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72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23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475488" y="874274"/>
            <a:ext cx="33192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ku kvalite ovzdušia</a:t>
            </a:r>
            <a:r>
              <a:rPr lang="sk-SK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Oblasti riadenia kvality ovzdušia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://www.shmu.sk/sk/?</a:t>
            </a:r>
            <a:r>
              <a:rPr lang="sk-SK" dirty="0" smtClean="0">
                <a:hlinkClick r:id="rId2"/>
              </a:rPr>
              <a:t>page=2873</a:t>
            </a:r>
            <a:endParaRPr lang="sk-SK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www.shmu.sk/File/oko/riadenie_kvality_ovzdusia/iro_2024_corr1.xls</a:t>
            </a:r>
            <a:endParaRPr lang="sk-SK" dirty="0" smtClean="0"/>
          </a:p>
          <a:p>
            <a:endParaRPr lang="en-US" sz="1400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198108"/>
            <a:ext cx="8388360" cy="61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31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24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366636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ku kvalite ovzdušia</a:t>
            </a:r>
            <a:r>
              <a:rPr lang="sk-SK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Projekt</a:t>
            </a:r>
            <a:r>
              <a:rPr lang="sk-SK" dirty="0"/>
              <a:t> LIFE IP – Zlepšenie kvality ovzdušia (skrátene </a:t>
            </a:r>
            <a:r>
              <a:rPr lang="sk-SK" dirty="0" err="1"/>
              <a:t>Populair</a:t>
            </a:r>
            <a:r>
              <a:rPr lang="sk-SK" dirty="0"/>
              <a:t>)</a:t>
            </a:r>
            <a:endParaRPr lang="sk-SK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hlinkClick r:id="rId2"/>
              </a:rPr>
              <a:t>https://www.minzp.sk/ovzdusie/ochrana-ovzdusia/life-ip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www.populair.sk/sk</a:t>
            </a:r>
            <a:endParaRPr lang="sk-SK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126180"/>
            <a:ext cx="6988222" cy="62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25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4" y="874275"/>
            <a:ext cx="3293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 zdrojom znečisťovania ovzdušia</a:t>
            </a:r>
            <a:r>
              <a:rPr lang="sk-SK" dirty="0" smtClean="0"/>
              <a:t>:</a:t>
            </a:r>
            <a:endParaRPr lang="sk-SK" dirty="0"/>
          </a:p>
          <a:p>
            <a:endParaRPr lang="sk-SK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k-SK" dirty="0" smtClean="0"/>
              <a:t>Zdroje znečisťovania ovzdušia</a:t>
            </a:r>
          </a:p>
          <a:p>
            <a:pPr marL="361950" lvl="1" indent="-173038">
              <a:buFont typeface="Arial" panose="020B0604020202020204" pitchFamily="34" charset="0"/>
              <a:buChar char="•"/>
            </a:pPr>
            <a:r>
              <a:rPr lang="sk-SK" dirty="0" smtClean="0"/>
              <a:t>Spaľovacie zariadenia</a:t>
            </a:r>
          </a:p>
          <a:p>
            <a:pPr marL="534988" lvl="2" indent="-180975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rgbClr val="0070C0"/>
                </a:solidFill>
              </a:rPr>
              <a:t>Malé spaľovacie zariadenia</a:t>
            </a:r>
          </a:p>
          <a:p>
            <a:pPr marL="265113" lvl="1" indent="-265113">
              <a:buFont typeface="Wingdings" panose="05000000000000000000" pitchFamily="2" charset="2"/>
              <a:buChar char="Ø"/>
            </a:pPr>
            <a:r>
              <a:rPr lang="sk-SK" dirty="0">
                <a:hlinkClick r:id="rId2"/>
              </a:rPr>
              <a:t>https://www.minzp.sk/ovzdusie/ochrana-ovzdusia/zdroje-znecistovania-ovzdusia/spalovacie-zariadenia/male-spalovacie-zariadenia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354013" lvl="2"/>
            <a:endParaRPr lang="sk-SK" b="1" dirty="0" smtClean="0"/>
          </a:p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558108"/>
            <a:ext cx="7701882" cy="54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9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26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353548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 zdrojom znečisťovania ovzdušia</a:t>
            </a:r>
            <a:r>
              <a:rPr lang="sk-SK" dirty="0" smtClean="0"/>
              <a:t>:</a:t>
            </a:r>
            <a:endParaRPr lang="sk-SK" dirty="0"/>
          </a:p>
          <a:p>
            <a:endParaRPr lang="sk-SK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k-SK" dirty="0" smtClean="0"/>
              <a:t>Zdroje znečisťovania ovzdušia</a:t>
            </a:r>
          </a:p>
          <a:p>
            <a:pPr marL="361950" lvl="1" indent="-173038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rgbClr val="0070C0"/>
                </a:solidFill>
              </a:rPr>
              <a:t>Malé zdroje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://www.minzp.sk/ovzdusie/ochrana-ovzdusia/zdroje-znecistovania-ovzdusia/male-zdroje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lvl="1" indent="-103187"/>
            <a:endParaRPr lang="sk-SK" sz="1000" dirty="0" smtClean="0"/>
          </a:p>
          <a:p>
            <a:pPr marL="354013" lvl="2"/>
            <a:endParaRPr lang="sk-SK" b="1" dirty="0" smtClean="0"/>
          </a:p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98108"/>
            <a:ext cx="7146488" cy="6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34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27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35354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 zdrojom znečisťovania ovzdušia</a:t>
            </a:r>
            <a:r>
              <a:rPr lang="sk-SK" dirty="0" smtClean="0"/>
              <a:t>:</a:t>
            </a:r>
            <a:endParaRPr lang="sk-SK" dirty="0"/>
          </a:p>
          <a:p>
            <a:endParaRPr lang="sk-SK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k-SK" dirty="0" smtClean="0"/>
              <a:t>Zdroje znečisťovania ovzdušia</a:t>
            </a:r>
          </a:p>
          <a:p>
            <a:pPr marL="361950" lvl="1" indent="-173038">
              <a:buFont typeface="Arial" panose="020B0604020202020204" pitchFamily="34" charset="0"/>
              <a:buChar char="•"/>
            </a:pPr>
            <a:r>
              <a:rPr lang="sk-SK" dirty="0" smtClean="0"/>
              <a:t>Malé zdroje</a:t>
            </a:r>
          </a:p>
          <a:p>
            <a:pPr marL="534988" lvl="2" indent="-180975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070C0"/>
                </a:solidFill>
              </a:rPr>
              <a:t>Spaľovanie tuhých palív v </a:t>
            </a:r>
            <a:r>
              <a:rPr lang="sk-SK" b="1" dirty="0" smtClean="0">
                <a:solidFill>
                  <a:srgbClr val="0070C0"/>
                </a:solidFill>
              </a:rPr>
              <a:t>domácnostiach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://www.minzp.sk/ovzdusie/ochrana-ovzdusia/zdroje-znecistovania-ovzdusia/male-zdroje/spalovanie-tuchych-paliv-domacnostiach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lvl="1" indent="-103187"/>
            <a:endParaRPr lang="sk-SK" sz="1000" dirty="0" smtClean="0"/>
          </a:p>
          <a:p>
            <a:pPr marL="354013" lvl="2"/>
            <a:endParaRPr lang="sk-SK" b="1" dirty="0" smtClean="0"/>
          </a:p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08" y="198108"/>
            <a:ext cx="6905354" cy="59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30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28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35354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 hľadiska potrieb obcí </a:t>
            </a:r>
            <a:r>
              <a:rPr lang="sk-SK" b="1" dirty="0" smtClean="0">
                <a:solidFill>
                  <a:srgbClr val="FF0000"/>
                </a:solidFill>
              </a:rPr>
              <a:t>k zdrojom znečisťovania ovzdušia</a:t>
            </a:r>
            <a:r>
              <a:rPr lang="sk-SK" dirty="0" smtClean="0"/>
              <a:t>:</a:t>
            </a:r>
            <a:endParaRPr lang="sk-SK" dirty="0"/>
          </a:p>
          <a:p>
            <a:endParaRPr lang="sk-SK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rgbClr val="0070C0"/>
                </a:solidFill>
              </a:rPr>
              <a:t>Poplatky za znečisťovanie ovzdušia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://www.minzp.sk/ovzdusie/ochrana-ovzdusia/poplatky-za-znecistovanie-ovzdusia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lvl="1" indent="-103187"/>
            <a:endParaRPr lang="sk-SK" sz="1200" dirty="0" smtClean="0"/>
          </a:p>
          <a:p>
            <a:pPr marL="0" lvl="1" indent="-103187"/>
            <a:endParaRPr lang="sk-SK" sz="1000" dirty="0" smtClean="0"/>
          </a:p>
          <a:p>
            <a:pPr marL="354013" lvl="2"/>
            <a:endParaRPr lang="sk-SK" b="1" dirty="0" smtClean="0"/>
          </a:p>
          <a:p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4" y="378108"/>
            <a:ext cx="7424683" cy="58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29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84863" y="874275"/>
            <a:ext cx="4779175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 hľadiska potrieb </a:t>
            </a:r>
            <a:r>
              <a:rPr lang="sk-SK" dirty="0" smtClean="0"/>
              <a:t>obcí:</a:t>
            </a:r>
            <a:endParaRPr lang="sk-SK" dirty="0"/>
          </a:p>
          <a:p>
            <a:endParaRPr lang="sk-SK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sk-SK" b="1" dirty="0" smtClean="0"/>
              <a:t>Dokumenty</a:t>
            </a:r>
            <a:r>
              <a:rPr lang="sk-SK" dirty="0" smtClean="0"/>
              <a:t> - </a:t>
            </a:r>
            <a:r>
              <a:rPr lang="sk-SK" b="1" dirty="0" smtClean="0">
                <a:solidFill>
                  <a:srgbClr val="0070C0"/>
                </a:solidFill>
              </a:rPr>
              <a:t>Informácie a príručky ochrany ovzdušia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hlinkClick r:id="rId2"/>
              </a:rPr>
              <a:t>https://www.minzp.sk/ovzdusie/ochrana-ovzdusia/dokumenty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endParaRPr lang="sk-SK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b="1" dirty="0"/>
              <a:t>Agenda malých zdrojov a právomoci </a:t>
            </a:r>
            <a:r>
              <a:rPr lang="pl-PL" sz="1600" b="1" dirty="0" smtClean="0"/>
              <a:t>obcí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b="1" dirty="0"/>
              <a:t>Povoľovanie zdrojov</a:t>
            </a:r>
            <a:endParaRPr lang="pl-PL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k-SK" sz="1600" b="1" dirty="0"/>
              <a:t>Poplatky za znečisťovanie ovzdušia (pre OÚ a obce</a:t>
            </a:r>
            <a:r>
              <a:rPr lang="sk-SK" sz="1600" b="1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k-SK" sz="1600" b="1" dirty="0"/>
              <a:t>Informácia o povoľovaní stacionárnych zdrojov a vydávaní súhlasov</a:t>
            </a:r>
            <a:endParaRPr lang="sk-SK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k-SK" sz="1600" b="1" dirty="0"/>
              <a:t>Správne poplatky v oblasti ochrany ovzdušia podľa zákona č. 146/2023 Z. z</a:t>
            </a:r>
            <a:r>
              <a:rPr lang="sk-SK" sz="1600" b="1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k-SK" sz="1600" b="1" dirty="0"/>
              <a:t>Riadenie kvality </a:t>
            </a:r>
            <a:r>
              <a:rPr lang="sk-SK" sz="1600" b="1" dirty="0" smtClean="0"/>
              <a:t>ovzdušia</a:t>
            </a:r>
            <a:endParaRPr lang="sk-SK" sz="1600" b="1" dirty="0"/>
          </a:p>
          <a:p>
            <a:endParaRPr lang="sk-SK" sz="16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1600" b="1" dirty="0" smtClean="0">
                <a:solidFill>
                  <a:srgbClr val="0070C0"/>
                </a:solidFill>
              </a:rPr>
              <a:t>Aktualizácia dokumentov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62" y="198108"/>
            <a:ext cx="6187690" cy="61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9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Čo je malé spaľovacie zariadenie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21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dirty="0" smtClean="0"/>
              <a:t>Spaľovacie </a:t>
            </a:r>
            <a:r>
              <a:rPr lang="sk-SK" sz="1800" dirty="0"/>
              <a:t>zariadeniach </a:t>
            </a:r>
            <a:r>
              <a:rPr lang="sk-SK" sz="1800" dirty="0" smtClean="0"/>
              <a:t>na </a:t>
            </a:r>
            <a:r>
              <a:rPr lang="sk-SK" sz="1800" b="1" dirty="0" smtClean="0">
                <a:solidFill>
                  <a:srgbClr val="0070C0"/>
                </a:solidFill>
              </a:rPr>
              <a:t>plynné</a:t>
            </a:r>
            <a:r>
              <a:rPr lang="sk-SK" sz="1800" dirty="0" smtClean="0"/>
              <a:t>, </a:t>
            </a:r>
            <a:r>
              <a:rPr lang="sk-SK" sz="1800" b="1" dirty="0" smtClean="0">
                <a:solidFill>
                  <a:srgbClr val="0070C0"/>
                </a:solidFill>
              </a:rPr>
              <a:t>kvapalné</a:t>
            </a:r>
            <a:r>
              <a:rPr lang="sk-SK" sz="1800" dirty="0" smtClean="0"/>
              <a:t> a </a:t>
            </a:r>
            <a:r>
              <a:rPr lang="sk-SK" sz="1800" b="1" dirty="0" smtClean="0">
                <a:solidFill>
                  <a:srgbClr val="0070C0"/>
                </a:solidFill>
              </a:rPr>
              <a:t>tuhé</a:t>
            </a:r>
            <a:r>
              <a:rPr lang="sk-SK" sz="1800" dirty="0" smtClean="0"/>
              <a:t> palivo, ktoré je </a:t>
            </a:r>
          </a:p>
          <a:p>
            <a:r>
              <a:rPr lang="sk-SK" sz="1800" b="1" dirty="0" smtClean="0">
                <a:solidFill>
                  <a:srgbClr val="0070C0"/>
                </a:solidFill>
              </a:rPr>
              <a:t>Začlenené</a:t>
            </a:r>
            <a:r>
              <a:rPr lang="sk-SK" sz="1800" dirty="0" smtClean="0"/>
              <a:t> ako malý zdroj znečisťovania ovzdušia podľa </a:t>
            </a:r>
            <a:r>
              <a:rPr lang="sk-SK" sz="1800" dirty="0" smtClean="0">
                <a:solidFill>
                  <a:srgbClr val="0070C0"/>
                </a:solidFill>
              </a:rPr>
              <a:t>§ 20 ods. 1 písm. c)</a:t>
            </a:r>
            <a:r>
              <a:rPr lang="sk-SK" sz="1800" dirty="0" smtClean="0"/>
              <a:t>: „</a:t>
            </a:r>
            <a:r>
              <a:rPr lang="sk-SK" sz="1800" i="1" dirty="0" smtClean="0"/>
              <a:t>malé </a:t>
            </a:r>
            <a:r>
              <a:rPr lang="sk-SK" sz="1800" i="1" dirty="0"/>
              <a:t>zdroje, ktorými sú ostatné technologické celky, plochy, sklady palív, surovín a produktov, skládky odpadov, stavby, zariadenia, objekty, vrátane činností, </a:t>
            </a:r>
            <a:r>
              <a:rPr lang="sk-SK" sz="1800" i="1" u="sng" dirty="0"/>
              <a:t>ak nie sú súčasťou veľkého zdroja alebo stredného zdroja alebo nie sú osobitnou činnosťou</a:t>
            </a:r>
            <a:r>
              <a:rPr lang="sk-SK" sz="1800" i="1" u="sng" dirty="0" smtClean="0"/>
              <a:t>,</a:t>
            </a:r>
            <a:r>
              <a:rPr lang="sk-SK" sz="1800" i="1" dirty="0" smtClean="0"/>
              <a:t>“</a:t>
            </a:r>
            <a:endParaRPr lang="sk-SK" sz="1800" i="1" dirty="0"/>
          </a:p>
          <a:p>
            <a:pPr marL="539750"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v spojení s </a:t>
            </a:r>
            <a:r>
              <a:rPr lang="sk-SK" sz="1800" dirty="0" smtClean="0">
                <a:solidFill>
                  <a:srgbClr val="0070C0"/>
                </a:solidFill>
              </a:rPr>
              <a:t>§ 20 ods. 5 písm. a</a:t>
            </a:r>
            <a:r>
              <a:rPr lang="sk-SK" sz="1800" dirty="0">
                <a:solidFill>
                  <a:srgbClr val="0070C0"/>
                </a:solidFill>
              </a:rPr>
              <a:t>): </a:t>
            </a:r>
            <a:r>
              <a:rPr lang="sk-SK" sz="1800" dirty="0" smtClean="0">
                <a:solidFill>
                  <a:srgbClr val="0070C0"/>
                </a:solidFill>
              </a:rPr>
              <a:t>„</a:t>
            </a:r>
            <a:r>
              <a:rPr lang="sk-SK" sz="1800" i="1" dirty="0" smtClean="0"/>
              <a:t>spaľovacie </a:t>
            </a:r>
            <a:r>
              <a:rPr lang="sk-SK" sz="1800" i="1" dirty="0"/>
              <a:t>zariadenia; osobitné druhy spaľovacích zariadení sú uvedené v odseku 7</a:t>
            </a:r>
            <a:r>
              <a:rPr lang="sk-SK" sz="1800" i="1" dirty="0" smtClean="0"/>
              <a:t>,“</a:t>
            </a:r>
            <a:r>
              <a:rPr lang="sk-SK" sz="1800" dirty="0" smtClean="0"/>
              <a:t> a</a:t>
            </a:r>
            <a:endParaRPr lang="sk-SK" sz="1800" dirty="0"/>
          </a:p>
          <a:p>
            <a:pPr marL="539750" lvl="1">
              <a:buFont typeface="Courier New" panose="02070309020205020404" pitchFamily="49" charset="0"/>
              <a:buChar char="o"/>
            </a:pPr>
            <a:r>
              <a:rPr lang="sk-SK" sz="1800" dirty="0" smtClean="0">
                <a:solidFill>
                  <a:srgbClr val="0070C0"/>
                </a:solidFill>
              </a:rPr>
              <a:t> </a:t>
            </a:r>
            <a:r>
              <a:rPr lang="sk-SK" sz="1800" dirty="0" smtClean="0"/>
              <a:t>a </a:t>
            </a:r>
            <a:r>
              <a:rPr lang="sk-SK" sz="1800" dirty="0" smtClean="0">
                <a:solidFill>
                  <a:srgbClr val="0070C0"/>
                </a:solidFill>
              </a:rPr>
              <a:t>§ 20 ods. 7 písm. </a:t>
            </a:r>
            <a:r>
              <a:rPr lang="sk-SK" sz="1800" dirty="0">
                <a:solidFill>
                  <a:srgbClr val="0070C0"/>
                </a:solidFill>
              </a:rPr>
              <a:t>d): </a:t>
            </a:r>
            <a:r>
              <a:rPr lang="sk-SK" sz="1800" dirty="0" smtClean="0">
                <a:solidFill>
                  <a:srgbClr val="0070C0"/>
                </a:solidFill>
              </a:rPr>
              <a:t>„</a:t>
            </a:r>
            <a:r>
              <a:rPr lang="sk-SK" sz="1800" i="1" dirty="0" smtClean="0"/>
              <a:t>malé </a:t>
            </a:r>
            <a:r>
              <a:rPr lang="sk-SK" sz="1800" i="1" dirty="0"/>
              <a:t>spaľovacie zariadenie; ide o spaľovacie zariadenie s menovitým tepelným príkonom do 0,3 MW</a:t>
            </a:r>
            <a:r>
              <a:rPr lang="sk-SK" sz="1800" i="1" dirty="0" smtClean="0"/>
              <a:t>.“</a:t>
            </a:r>
            <a:endParaRPr lang="sk-SK" sz="1800" i="1" dirty="0"/>
          </a:p>
          <a:p>
            <a:r>
              <a:rPr lang="sk-SK" sz="1800" b="1" dirty="0">
                <a:solidFill>
                  <a:srgbClr val="0070C0"/>
                </a:solidFill>
              </a:rPr>
              <a:t>K</a:t>
            </a:r>
            <a:r>
              <a:rPr lang="sk-SK" sz="1800" b="1" dirty="0" smtClean="0">
                <a:solidFill>
                  <a:srgbClr val="0070C0"/>
                </a:solidFill>
              </a:rPr>
              <a:t>ategorizované</a:t>
            </a:r>
            <a:r>
              <a:rPr lang="sk-SK" sz="1800" dirty="0" smtClean="0"/>
              <a:t> podľa </a:t>
            </a:r>
            <a:r>
              <a:rPr lang="sk-SK" sz="1800" dirty="0" smtClean="0">
                <a:solidFill>
                  <a:srgbClr val="0070C0"/>
                </a:solidFill>
              </a:rPr>
              <a:t>prílohy č. 1</a:t>
            </a:r>
            <a:r>
              <a:rPr lang="sk-SK" sz="1800" b="1" dirty="0" smtClean="0"/>
              <a:t> </a:t>
            </a:r>
            <a:r>
              <a:rPr lang="sk-SK" sz="1800" dirty="0" smtClean="0"/>
              <a:t>vyhlášky MŽP SR č. </a:t>
            </a:r>
            <a:r>
              <a:rPr lang="sk-SK" sz="1800" dirty="0" smtClean="0">
                <a:solidFill>
                  <a:srgbClr val="0070C0"/>
                </a:solidFill>
              </a:rPr>
              <a:t>248/2023 Z. z</a:t>
            </a:r>
            <a:r>
              <a:rPr lang="sk-SK" sz="1800" dirty="0">
                <a:solidFill>
                  <a:srgbClr val="0070C0"/>
                </a:solidFill>
              </a:rPr>
              <a:t>. </a:t>
            </a:r>
            <a:r>
              <a:rPr lang="sk-SK" sz="1800" dirty="0"/>
              <a:t>ako </a:t>
            </a:r>
            <a:endParaRPr lang="sk-SK" sz="1800" dirty="0" smtClean="0"/>
          </a:p>
          <a:p>
            <a:pPr marL="539750" lvl="1">
              <a:buFont typeface="Courier New" panose="02070309020205020404" pitchFamily="49" charset="0"/>
              <a:buChar char="o"/>
            </a:pPr>
            <a:r>
              <a:rPr lang="sk-SK" sz="1800" b="1" i="1" dirty="0"/>
              <a:t>1.1.</a:t>
            </a:r>
            <a:r>
              <a:rPr lang="sk-SK" sz="1800" b="1" i="1" dirty="0">
                <a:solidFill>
                  <a:srgbClr val="0070C0"/>
                </a:solidFill>
              </a:rPr>
              <a:t>3</a:t>
            </a:r>
            <a:r>
              <a:rPr lang="sk-SK" sz="1800" i="1" dirty="0"/>
              <a:t> </a:t>
            </a:r>
            <a:r>
              <a:rPr lang="sk-SK" sz="1800" i="1" dirty="0" smtClean="0"/>
              <a:t>- Technologické </a:t>
            </a:r>
            <a:r>
              <a:rPr lang="sk-SK" sz="1800" i="1" dirty="0"/>
              <a:t>celky obsahujúce spaľovacie zariadenia vrátane plynových turbín a stacionárnych piestových spaľovacích motorov, s nainštalovaným súhrnným menovitým tepelným príkonom </a:t>
            </a:r>
            <a:r>
              <a:rPr lang="sk-SK" sz="1800" b="1" dirty="0">
                <a:solidFill>
                  <a:srgbClr val="0070C0"/>
                </a:solidFill>
              </a:rPr>
              <a:t>do 0,3 </a:t>
            </a:r>
            <a:r>
              <a:rPr lang="sk-SK" sz="1800" b="1" dirty="0" smtClean="0">
                <a:solidFill>
                  <a:srgbClr val="0070C0"/>
                </a:solidFill>
              </a:rPr>
              <a:t>MW</a:t>
            </a:r>
            <a:endParaRPr lang="sk-SK" sz="18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13" y="4361778"/>
            <a:ext cx="1086175" cy="180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61778"/>
            <a:ext cx="2469981" cy="1800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26" y="4361778"/>
            <a:ext cx="2400000" cy="1800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75" y="4361778"/>
            <a:ext cx="30867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6934200" cy="5661659"/>
          </a:xfrm>
        </p:spPr>
        <p:txBody>
          <a:bodyPr/>
          <a:lstStyle/>
          <a:p>
            <a:pPr algn="ctr"/>
            <a:r>
              <a:rPr lang="sk-S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 malých zdrojov znečisťovania ovzdušia</a:t>
            </a:r>
            <a: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600" dirty="0">
              <a:ea typeface="+mj-lt"/>
              <a:cs typeface="+mj-lt"/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" y="3112611"/>
            <a:ext cx="2929310" cy="686776"/>
          </a:xfrm>
          <a:prstGeom prst="rect">
            <a:avLst/>
          </a:prstGeom>
        </p:spPr>
      </p:pic>
      <p:sp>
        <p:nvSpPr>
          <p:cNvPr id="9" name="CustomShape 5"/>
          <p:cNvSpPr/>
          <p:nvPr/>
        </p:nvSpPr>
        <p:spPr bwMode="auto">
          <a:xfrm>
            <a:off x="7320183" y="5118669"/>
            <a:ext cx="4304160" cy="11476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/>
          <a:lstStyle/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Sekcia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klímy a ochrany ovzdušia</a:t>
            </a:r>
            <a: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Odbor globálnej ochrany ovzdušia, </a:t>
            </a:r>
            <a:endParaRPr lang="sk-SK" b="1" dirty="0" smtClean="0">
              <a:solidFill>
                <a:srgbClr val="1C37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sk-SK" b="1" dirty="0" smtClean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zmeny </a:t>
            </a:r>
            <a:r>
              <a:rPr lang="sk-SK" b="1" dirty="0">
                <a:solidFill>
                  <a:srgbClr val="1C37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klímy a adaptácie</a:t>
            </a:r>
          </a:p>
        </p:txBody>
      </p:sp>
    </p:spTree>
    <p:extLst>
      <p:ext uri="{BB962C8B-B14F-4D97-AF65-F5344CB8AC3E}">
        <p14:creationId xmlns:p14="http://schemas.microsoft.com/office/powerpoint/2010/main" val="3346587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Evidencia MZZO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40096"/>
          </a:xfrm>
        </p:spPr>
        <p:txBody>
          <a:bodyPr>
            <a:noAutofit/>
          </a:bodyPr>
          <a:lstStyle/>
          <a:p>
            <a:r>
              <a:rPr lang="sk-SK" sz="1800" dirty="0" smtClean="0"/>
              <a:t>Vyplýva z ustanovenia </a:t>
            </a:r>
            <a:r>
              <a:rPr lang="sk-SK" sz="1800" dirty="0" smtClean="0">
                <a:solidFill>
                  <a:srgbClr val="0070C0"/>
                </a:solidFill>
              </a:rPr>
              <a:t>§ 46 ods. 2 písm. d) </a:t>
            </a:r>
            <a:r>
              <a:rPr lang="sk-SK" sz="1800" dirty="0" smtClean="0"/>
              <a:t>zákona, ktoré nadobúda </a:t>
            </a:r>
            <a:r>
              <a:rPr lang="sk-SK" sz="1800" dirty="0"/>
              <a:t>účinnosť 1.1.2025: </a:t>
            </a:r>
          </a:p>
          <a:p>
            <a:pPr marL="0" indent="0">
              <a:buNone/>
            </a:pPr>
            <a:r>
              <a:rPr lang="sk-SK" sz="1800" i="1" dirty="0" smtClean="0"/>
              <a:t>(2) Obec </a:t>
            </a:r>
            <a:r>
              <a:rPr lang="sk-SK" sz="1800" i="1" dirty="0"/>
              <a:t>pri prenesenom výkone štátnej správy ochrany ovzdušia vo veciach malých zdrojov a vybraných osobitných </a:t>
            </a:r>
            <a:r>
              <a:rPr lang="sk-SK" sz="1800" i="1" dirty="0" smtClean="0"/>
              <a:t>činností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800" i="1" dirty="0" smtClean="0"/>
              <a:t>d) „vedie </a:t>
            </a:r>
            <a:r>
              <a:rPr lang="sk-SK" sz="1800" i="1" dirty="0"/>
              <a:t>evidenciu údajov o malých zdrojoch vrátane malých spaľovacích zariadení a vybraných osobitných činnostiach a ich prevádzkovateľoch na svojom území v rozsahu ustanovenom vykonávacím predpisom podľa § 62 písm. h) a spravuje evidenciu kontrol malých spaľovacích zariadení na tuhé palivo a kvapalné palivo na základe podnetu podľa § 51 od 1. januára 2025</a:t>
            </a:r>
            <a:r>
              <a:rPr lang="sk-SK" sz="1800" i="1" dirty="0" smtClean="0"/>
              <a:t>,“</a:t>
            </a:r>
          </a:p>
          <a:p>
            <a:r>
              <a:rPr lang="sk-SK" sz="1800" dirty="0" smtClean="0"/>
              <a:t>Samotné vedenie </a:t>
            </a:r>
            <a:r>
              <a:rPr lang="sk-SK" sz="1800" dirty="0"/>
              <a:t>evidencie MZ </a:t>
            </a:r>
            <a:r>
              <a:rPr lang="sk-SK" sz="1800" dirty="0" smtClean="0"/>
              <a:t>obcou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vyplývalo nepriamo už z predchádzajúcej právnej úpravy - zákona </a:t>
            </a:r>
            <a:br>
              <a:rPr lang="sk-SK" sz="1800" dirty="0" smtClean="0"/>
            </a:br>
            <a:r>
              <a:rPr lang="sk-SK" sz="1800" dirty="0" smtClean="0"/>
              <a:t>č. 137/2010 Z. z. o ovzduší a to najmä </a:t>
            </a:r>
            <a:r>
              <a:rPr lang="sk-SK" sz="1800" dirty="0"/>
              <a:t>z </a:t>
            </a:r>
            <a:r>
              <a:rPr lang="sk-SK" sz="1800" dirty="0" smtClean="0"/>
              <a:t>hľadiska potreby</a:t>
            </a:r>
          </a:p>
          <a:p>
            <a:pPr lvl="1" indent="-328613">
              <a:buFont typeface="Wingdings" panose="05000000000000000000" pitchFamily="2" charset="2"/>
              <a:buChar char="Ø"/>
            </a:pPr>
            <a:r>
              <a:rPr lang="sk-SK" sz="1800" dirty="0" smtClean="0"/>
              <a:t>prehľadu povolených a prevádzkovaných malých zdrojov na území obce, </a:t>
            </a:r>
          </a:p>
          <a:p>
            <a:pPr lvl="1" indent="-328613">
              <a:buFont typeface="Wingdings" panose="05000000000000000000" pitchFamily="2" charset="2"/>
              <a:buChar char="Ø"/>
            </a:pPr>
            <a:r>
              <a:rPr lang="sk-SK" sz="1800" dirty="0" smtClean="0"/>
              <a:t>uplatňovania </a:t>
            </a:r>
            <a:r>
              <a:rPr lang="sk-SK" sz="1800" dirty="0"/>
              <a:t>jednotlivých kompetencií pre dané zdroje </a:t>
            </a:r>
            <a:r>
              <a:rPr lang="sk-SK" sz="1800" dirty="0" smtClean="0"/>
              <a:t>(v prípade dozoru, podnetov a pod.) a </a:t>
            </a:r>
          </a:p>
          <a:p>
            <a:pPr lvl="1" indent="-328613">
              <a:buFont typeface="Wingdings" panose="05000000000000000000" pitchFamily="2" charset="2"/>
              <a:buChar char="Ø"/>
            </a:pPr>
            <a:r>
              <a:rPr lang="sk-SK" sz="1800" dirty="0" smtClean="0"/>
              <a:t>určovania poplatkov za znečisťovanie ovzdušia.</a:t>
            </a:r>
          </a:p>
          <a:p>
            <a:r>
              <a:rPr lang="sk-SK" sz="1800" dirty="0"/>
              <a:t>Údaje </a:t>
            </a:r>
            <a:r>
              <a:rPr lang="sk-SK" sz="1800" dirty="0" smtClean="0"/>
              <a:t>však boli </a:t>
            </a:r>
            <a:r>
              <a:rPr lang="sk-SK" sz="1800" dirty="0"/>
              <a:t>evidované v rôznej </a:t>
            </a:r>
            <a:r>
              <a:rPr lang="sk-SK" sz="1800" dirty="0" smtClean="0"/>
              <a:t>štruktúre a kvalite, </a:t>
            </a:r>
            <a:r>
              <a:rPr lang="sk-SK" sz="1800" dirty="0"/>
              <a:t>resp. </a:t>
            </a:r>
            <a:r>
              <a:rPr lang="sk-SK" sz="1800" dirty="0" smtClean="0"/>
              <a:t>nebol </a:t>
            </a:r>
            <a:r>
              <a:rPr lang="sk-SK" sz="1800" dirty="0"/>
              <a:t>žiaden prehľad o MZ na </a:t>
            </a:r>
            <a:r>
              <a:rPr lang="sk-SK" sz="1800" dirty="0" smtClean="0"/>
              <a:t>území obce.</a:t>
            </a:r>
            <a:endParaRPr lang="sk-SK" sz="1800" dirty="0"/>
          </a:p>
          <a:p>
            <a:r>
              <a:rPr lang="sk-SK" sz="1800" dirty="0" smtClean="0"/>
              <a:t>Zákonom </a:t>
            </a:r>
            <a:r>
              <a:rPr lang="sk-SK" sz="1800" dirty="0"/>
              <a:t>sa legislatívne </a:t>
            </a:r>
            <a:r>
              <a:rPr lang="sk-SK" sz="1800" dirty="0" smtClean="0"/>
              <a:t>podporilo </a:t>
            </a:r>
            <a:r>
              <a:rPr lang="sk-SK" sz="1800" dirty="0"/>
              <a:t>vedenie evidencie </a:t>
            </a:r>
            <a:r>
              <a:rPr lang="sk-SK" sz="1800" dirty="0" smtClean="0"/>
              <a:t>malých zdrojov </a:t>
            </a:r>
            <a:r>
              <a:rPr lang="sk-SK" sz="1800" dirty="0" smtClean="0"/>
              <a:t>a to najmä z dôvodov</a:t>
            </a:r>
          </a:p>
          <a:p>
            <a:pPr lvl="1" indent="-328613">
              <a:buFont typeface="Wingdings" panose="05000000000000000000" pitchFamily="2" charset="2"/>
              <a:buChar char="Ø"/>
            </a:pPr>
            <a:r>
              <a:rPr lang="sk-SK" sz="1800" dirty="0"/>
              <a:t>jednotnej štruktúry evidovaných </a:t>
            </a:r>
            <a:r>
              <a:rPr lang="sk-SK" sz="1800" dirty="0" smtClean="0"/>
              <a:t>údajov pre všetky obce SR,</a:t>
            </a:r>
            <a:endParaRPr lang="sk-SK" sz="1800" dirty="0"/>
          </a:p>
          <a:p>
            <a:pPr lvl="1" indent="-328613">
              <a:buFont typeface="Wingdings" panose="05000000000000000000" pitchFamily="2" charset="2"/>
              <a:buChar char="Ø"/>
            </a:pPr>
            <a:r>
              <a:rPr lang="sk-SK" sz="1800" dirty="0"/>
              <a:t>poskytnutia nástroja pre potreby </a:t>
            </a:r>
            <a:r>
              <a:rPr lang="sk-SK" sz="1800" dirty="0" smtClean="0"/>
              <a:t>obcí a iné orgány, modelovanie kvality ovzdušia,</a:t>
            </a:r>
            <a:endParaRPr lang="sk-SK" sz="1800" dirty="0"/>
          </a:p>
          <a:p>
            <a:pPr lvl="1" indent="-328613">
              <a:buFont typeface="Wingdings" panose="05000000000000000000" pitchFamily="2" charset="2"/>
              <a:buChar char="Ø"/>
            </a:pPr>
            <a:r>
              <a:rPr lang="sk-SK" sz="1800" dirty="0"/>
              <a:t>získanie prehľadu o počte a druhoch MZ v danom sledovanom území (obec, okres, kraj, štát</a:t>
            </a:r>
            <a:r>
              <a:rPr lang="sk-SK" sz="1800" dirty="0" smtClean="0"/>
              <a:t>).</a:t>
            </a:r>
            <a:endParaRPr lang="sk-SK" sz="1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011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Evidencia MZZO - údaje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54666"/>
            <a:ext cx="10515600" cy="5082709"/>
          </a:xfrm>
        </p:spPr>
        <p:txBody>
          <a:bodyPr>
            <a:noAutofit/>
          </a:bodyPr>
          <a:lstStyle/>
          <a:p>
            <a:r>
              <a:rPr lang="sk-SK" sz="1800" dirty="0"/>
              <a:t>Podľa § 2 ods. 3 </a:t>
            </a:r>
            <a:r>
              <a:rPr lang="sk-SK" sz="1800" dirty="0" smtClean="0"/>
              <a:t>vyhlášky </a:t>
            </a:r>
            <a:r>
              <a:rPr lang="sk-SK" sz="1800" dirty="0"/>
              <a:t>MŽP SR č. 254/2023 Z. z. ktorou sa vykonávajú niektoré ustanovenia zákona o ochrane ovzdušia </a:t>
            </a:r>
            <a:r>
              <a:rPr lang="sk-SK" sz="1800" dirty="0" smtClean="0"/>
              <a:t>„</a:t>
            </a:r>
            <a:r>
              <a:rPr lang="sk-SK" sz="1800" i="1" dirty="0" smtClean="0"/>
              <a:t>Evidencia </a:t>
            </a:r>
            <a:r>
              <a:rPr lang="sk-SK" sz="1800" i="1" dirty="0"/>
              <a:t>o malom zdroji podľa § 35 ods. 1 písm. k) a ods. 2 zákona obsahuje údaje uvedené v prílohe č. 1 </a:t>
            </a:r>
            <a:r>
              <a:rPr lang="sk-SK" sz="1800" b="1" i="1" dirty="0"/>
              <a:t>v primeranom rozsahu</a:t>
            </a:r>
            <a:r>
              <a:rPr lang="sk-SK" sz="1800" i="1" dirty="0" smtClean="0"/>
              <a:t>.</a:t>
            </a:r>
            <a:r>
              <a:rPr lang="sk-SK" sz="1800" dirty="0" smtClean="0"/>
              <a:t>“</a:t>
            </a:r>
            <a:endParaRPr lang="sk-SK" sz="1800" dirty="0"/>
          </a:p>
          <a:p>
            <a:r>
              <a:rPr lang="sk-SK" sz="1800" dirty="0" smtClean="0"/>
              <a:t>Možnosť editácie údajov, validácia údajov, povinné údaje.</a:t>
            </a:r>
          </a:p>
          <a:p>
            <a:r>
              <a:rPr lang="sk-SK" sz="1800" dirty="0" smtClean="0"/>
              <a:t>Formát evidovaných </a:t>
            </a:r>
            <a:r>
              <a:rPr lang="sk-SK" sz="1800" b="1" dirty="0" smtClean="0"/>
              <a:t>stálych</a:t>
            </a:r>
            <a:r>
              <a:rPr lang="sk-SK" sz="1800" dirty="0" smtClean="0"/>
              <a:t> údajov vychádza zo </a:t>
            </a:r>
            <a:r>
              <a:rPr lang="sk-SK" sz="1800" dirty="0"/>
              <a:t>skúseností </a:t>
            </a:r>
            <a:r>
              <a:rPr lang="sk-SK" sz="1800" dirty="0" smtClean="0"/>
              <a:t>NEIS v nasledovnej hierarchii:</a:t>
            </a:r>
            <a:endParaRPr lang="sk-SK" sz="1800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70C0"/>
                </a:solidFill>
              </a:rPr>
              <a:t>Prevádzkovateľ</a:t>
            </a:r>
            <a:r>
              <a:rPr lang="sk-SK" sz="1800" dirty="0" smtClean="0"/>
              <a:t> </a:t>
            </a:r>
            <a:r>
              <a:rPr lang="sk-SK" sz="1800" dirty="0"/>
              <a:t>– </a:t>
            </a:r>
            <a:r>
              <a:rPr lang="sk-SK" sz="1800" dirty="0" smtClean="0"/>
              <a:t>PO, FO-P, FO (identifikačné údaje)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70C0"/>
                </a:solidFill>
              </a:rPr>
              <a:t>Stacionárny zdroj</a:t>
            </a:r>
            <a:r>
              <a:rPr lang="sk-SK" sz="1800" b="1" dirty="0"/>
              <a:t> </a:t>
            </a:r>
            <a:r>
              <a:rPr lang="sk-SK" sz="1800" dirty="0"/>
              <a:t>–</a:t>
            </a:r>
            <a:r>
              <a:rPr lang="sk-SK" sz="1800" dirty="0" smtClean="0"/>
              <a:t> názov, adresa, kategorizácia, typ objektu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rgbClr val="0070C0"/>
                </a:solidFill>
              </a:rPr>
              <a:t>Zariadenie stacionárneho zdroja</a:t>
            </a:r>
            <a:r>
              <a:rPr lang="sk-SK" sz="1800" b="1" dirty="0"/>
              <a:t> </a:t>
            </a:r>
            <a:r>
              <a:rPr lang="sk-SK" sz="1800" dirty="0"/>
              <a:t>– </a:t>
            </a:r>
            <a:r>
              <a:rPr lang="sk-SK" sz="1800" dirty="0" smtClean="0"/>
              <a:t>typ </a:t>
            </a:r>
            <a:r>
              <a:rPr lang="sk-SK" sz="1800" dirty="0"/>
              <a:t>zariadenia </a:t>
            </a:r>
            <a:r>
              <a:rPr lang="sk-SK" sz="1800" dirty="0" smtClean="0"/>
              <a:t>(malé </a:t>
            </a:r>
            <a:r>
              <a:rPr lang="sk-SK" sz="1800" dirty="0"/>
              <a:t>spaľovacie zariadenie s menovitým tepelným príkonom do 0,3 MW</a:t>
            </a:r>
            <a:r>
              <a:rPr lang="sk-SK" sz="1800" dirty="0" smtClean="0"/>
              <a:t>, </a:t>
            </a:r>
            <a:r>
              <a:rPr lang="sk-SK" sz="1800" dirty="0"/>
              <a:t>zariadenie používajúce organické </a:t>
            </a:r>
            <a:r>
              <a:rPr lang="sk-SK" sz="1800" dirty="0" smtClean="0"/>
              <a:t>rozpúšťadlá, čerpacia stanica benzínu, technologické zariadenie)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b="1" dirty="0" smtClean="0">
                <a:solidFill>
                  <a:srgbClr val="0070C0"/>
                </a:solidFill>
              </a:rPr>
              <a:t>Spaľovacia jednotka </a:t>
            </a:r>
            <a:r>
              <a:rPr lang="sk-SK" dirty="0"/>
              <a:t>– </a:t>
            </a:r>
            <a:r>
              <a:rPr lang="sk-SK" dirty="0" smtClean="0"/>
              <a:t>názov, príkon, typ spaľovacej jednotky (číselníky pre MSZ a TZ)</a:t>
            </a:r>
          </a:p>
          <a:p>
            <a:pPr lvl="4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b="1" dirty="0" smtClean="0">
                <a:solidFill>
                  <a:srgbClr val="0070C0"/>
                </a:solidFill>
              </a:rPr>
              <a:t>Palivo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/>
              <a:t>– </a:t>
            </a:r>
            <a:r>
              <a:rPr lang="sk-SK" dirty="0"/>
              <a:t>t</a:t>
            </a:r>
            <a:r>
              <a:rPr lang="sk-SK" dirty="0" smtClean="0"/>
              <a:t>yp paliva (drevo kusové, čierne uhlie, brikety, zemný plyn a pod.)</a:t>
            </a:r>
            <a:endParaRPr lang="sk-SK" dirty="0"/>
          </a:p>
          <a:p>
            <a:pPr marL="0" lvl="4" indent="0" algn="ctr">
              <a:buNone/>
            </a:pPr>
            <a:endParaRPr lang="sk-SK" b="1" dirty="0">
              <a:solidFill>
                <a:srgbClr val="0070C0"/>
              </a:solidFill>
            </a:endParaRPr>
          </a:p>
          <a:p>
            <a:pPr marL="0" lvl="4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Evidencia je vo vývoji !!!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965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4863" y="70511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altLang="sk-SK" dirty="0"/>
          </a:p>
          <a:p>
            <a:pPr marL="0" indent="0" algn="ctr">
              <a:buNone/>
            </a:pPr>
            <a:endParaRPr lang="sk-SK" altLang="sk-SK" sz="3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altLang="sk-SK" sz="3200" b="1" dirty="0" smtClean="0">
                <a:solidFill>
                  <a:schemeClr val="tx2">
                    <a:lumMod val="75000"/>
                  </a:schemeClr>
                </a:solidFill>
              </a:rPr>
              <a:t>Ďakujeme za pozornosť</a:t>
            </a:r>
            <a:r>
              <a:rPr lang="en-US" altLang="sk-SK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alt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33</a:t>
            </a:fld>
            <a:endParaRPr lang="sk-SK"/>
          </a:p>
        </p:txBody>
      </p:sp>
      <p:sp>
        <p:nvSpPr>
          <p:cNvPr id="5" name="CustomShape 5"/>
          <p:cNvSpPr/>
          <p:nvPr/>
        </p:nvSpPr>
        <p:spPr bwMode="auto">
          <a:xfrm>
            <a:off x="148276" y="5056449"/>
            <a:ext cx="4304160" cy="13787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/>
          <a:lstStyle/>
          <a:p>
            <a:pPr>
              <a:defRPr/>
            </a:pPr>
            <a:r>
              <a:rPr lang="sk-SK" sz="2000" b="1" strike="noStrike" spc="-1" dirty="0">
                <a:solidFill>
                  <a:schemeClr val="tx2">
                    <a:lumMod val="75000"/>
                  </a:schemeClr>
                </a:solidFill>
                <a:latin typeface="Calibri Light"/>
                <a:ea typeface="DejaVu Sans" panose="020B0603030804020204"/>
              </a:rPr>
              <a:t>Sekcia zmeny klímy a ochrany ovzdušia</a:t>
            </a:r>
            <a:r>
              <a:rPr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k-SK" sz="2000" b="1" spc="-1" dirty="0">
                <a:solidFill>
                  <a:schemeClr val="tx2">
                    <a:lumMod val="75000"/>
                  </a:schemeClr>
                </a:solidFill>
                <a:latin typeface="Calibri Light"/>
                <a:ea typeface="DejaVu Sans" panose="020B0603030804020204"/>
              </a:rPr>
              <a:t>Odbor globálnej ochrany ovzdušia, zmeny klímy a </a:t>
            </a:r>
            <a:r>
              <a:rPr lang="sk-SK" sz="2000" b="1" spc="-1" dirty="0" smtClean="0">
                <a:solidFill>
                  <a:schemeClr val="tx2">
                    <a:lumMod val="75000"/>
                  </a:schemeClr>
                </a:solidFill>
                <a:latin typeface="Calibri Light"/>
                <a:ea typeface="DejaVu Sans" panose="020B0603030804020204"/>
              </a:rPr>
              <a:t>adaptácie</a:t>
            </a:r>
          </a:p>
          <a:p>
            <a:pPr>
              <a:defRPr/>
            </a:pPr>
            <a:r>
              <a:rPr lang="sk-SK" sz="2000" b="1" spc="-1" dirty="0" smtClean="0">
                <a:solidFill>
                  <a:schemeClr val="tx2">
                    <a:lumMod val="75000"/>
                  </a:schemeClr>
                </a:solidFill>
                <a:latin typeface="Calibri Light"/>
              </a:rPr>
              <a:t>ovzdusie@enviro.gov.sk</a:t>
            </a:r>
            <a:endParaRPr lang="sk-SK" sz="2000" b="1" spc="-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solidFill>
                  <a:srgbClr val="002060"/>
                </a:solidFill>
              </a:rPr>
              <a:t>Vplyv spaľovania </a:t>
            </a:r>
            <a:r>
              <a:rPr lang="sk-SK" sz="3200" b="1" dirty="0">
                <a:solidFill>
                  <a:srgbClr val="002060"/>
                </a:solidFill>
              </a:rPr>
              <a:t>tuhých </a:t>
            </a:r>
            <a:r>
              <a:rPr lang="sk-SK" sz="3200" b="1" dirty="0" smtClean="0">
                <a:solidFill>
                  <a:srgbClr val="002060"/>
                </a:solidFill>
              </a:rPr>
              <a:t>palív (látok) v domácnostiach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85816"/>
          </a:xfrm>
        </p:spPr>
        <p:txBody>
          <a:bodyPr>
            <a:noAutofit/>
          </a:bodyPr>
          <a:lstStyle/>
          <a:p>
            <a:r>
              <a:rPr lang="sk-SK" sz="1800" dirty="0" smtClean="0"/>
              <a:t>Dôsledkom </a:t>
            </a:r>
            <a:r>
              <a:rPr lang="sk-SK" sz="1800" dirty="0"/>
              <a:t>používania </a:t>
            </a:r>
            <a:r>
              <a:rPr lang="sk-SK" sz="1800" b="1" dirty="0">
                <a:solidFill>
                  <a:srgbClr val="0070C0"/>
                </a:solidFill>
              </a:rPr>
              <a:t>nevhodných palív</a:t>
            </a:r>
            <a:r>
              <a:rPr lang="sk-SK" sz="1800" dirty="0"/>
              <a:t>,  </a:t>
            </a:r>
            <a:r>
              <a:rPr lang="sk-SK" sz="1800" b="1" dirty="0">
                <a:solidFill>
                  <a:srgbClr val="0070C0"/>
                </a:solidFill>
              </a:rPr>
              <a:t>starých kotlov </a:t>
            </a:r>
            <a:r>
              <a:rPr lang="sk-SK" sz="1800" dirty="0"/>
              <a:t>a </a:t>
            </a:r>
            <a:r>
              <a:rPr lang="sk-SK" sz="1800" b="1" dirty="0" smtClean="0">
                <a:solidFill>
                  <a:srgbClr val="0070C0"/>
                </a:solidFill>
              </a:rPr>
              <a:t>nesprávne </a:t>
            </a:r>
            <a:r>
              <a:rPr lang="sk-SK" sz="1800" b="1" dirty="0">
                <a:solidFill>
                  <a:srgbClr val="0070C0"/>
                </a:solidFill>
              </a:rPr>
              <a:t>zaužívaných praktík pri vykurovaní </a:t>
            </a:r>
            <a:r>
              <a:rPr lang="sk-SK" sz="1800" dirty="0"/>
              <a:t>(nevhodný spôsob rozkurovania a dusenie plameňa) </a:t>
            </a:r>
            <a:r>
              <a:rPr lang="sk-SK" sz="1800" dirty="0" smtClean="0"/>
              <a:t>sú </a:t>
            </a:r>
            <a:r>
              <a:rPr lang="sk-SK" sz="1800" dirty="0"/>
              <a:t>z dlhodobého hľadiska postihnutí samotní obyvatelia obce, najmä z pohľadu zdravia. </a:t>
            </a:r>
            <a:endParaRPr lang="sk-SK" sz="1800" dirty="0" smtClean="0"/>
          </a:p>
          <a:p>
            <a:r>
              <a:rPr lang="sk-SK" sz="1800" dirty="0" smtClean="0"/>
              <a:t>Problémom </a:t>
            </a:r>
            <a:r>
              <a:rPr lang="sk-SK" sz="1800" dirty="0"/>
              <a:t>sú predovšetkým jemné prachové častice PM a </a:t>
            </a:r>
            <a:r>
              <a:rPr lang="sk-SK" sz="1800" dirty="0" err="1"/>
              <a:t>benzo</a:t>
            </a:r>
            <a:r>
              <a:rPr lang="sk-SK" sz="1800" dirty="0"/>
              <a:t>(a)</a:t>
            </a:r>
            <a:r>
              <a:rPr lang="sk-SK" sz="1800" dirty="0" err="1"/>
              <a:t>pyrén</a:t>
            </a:r>
            <a:r>
              <a:rPr lang="sk-SK" sz="1800" dirty="0"/>
              <a:t>. Sú príčinou mnohých, najmä respiračných ochorení, chronického zápalu priedušiek, chronickej obštrukčnej choroby pľúc, ale aj kardiovaskulárnych ochorení a rakoviny. Všeobecne majú negatívny vplyv na dĺžku života </a:t>
            </a:r>
            <a:r>
              <a:rPr lang="sk-SK" sz="1800" dirty="0" smtClean="0"/>
              <a:t>ľudí. Najohrozenejšími </a:t>
            </a:r>
            <a:r>
              <a:rPr lang="sk-SK" sz="1800" dirty="0"/>
              <a:t>skupinami sú deti a starí ľudia. </a:t>
            </a:r>
            <a:endParaRPr lang="sk-SK" sz="1800" dirty="0" smtClean="0"/>
          </a:p>
          <a:p>
            <a:r>
              <a:rPr lang="sk-SK" sz="1800" dirty="0"/>
              <a:t>Emisie z vykurovania domácností tuhým palivom sú dominantným zdrojom </a:t>
            </a:r>
            <a:r>
              <a:rPr lang="sk-SK" sz="1800" dirty="0" smtClean="0"/>
              <a:t>emisií. Celkové </a:t>
            </a:r>
            <a:r>
              <a:rPr lang="sk-SK" sz="1800" dirty="0"/>
              <a:t>ročné emisie </a:t>
            </a:r>
            <a:r>
              <a:rPr lang="sk-SK" sz="1800" dirty="0" smtClean="0"/>
              <a:t>pre</a:t>
            </a:r>
          </a:p>
          <a:p>
            <a:pPr marL="630238" lvl="1" indent="-357188">
              <a:buFont typeface="Courier New" panose="02070309020205020404" pitchFamily="49" charset="0"/>
              <a:buChar char="o"/>
            </a:pPr>
            <a:r>
              <a:rPr lang="sk-SK" sz="1800" b="1" dirty="0" smtClean="0"/>
              <a:t>PM</a:t>
            </a:r>
            <a:r>
              <a:rPr lang="sk-SK" sz="1800" b="1" baseline="-25000" dirty="0" smtClean="0"/>
              <a:t>2,5</a:t>
            </a:r>
            <a:r>
              <a:rPr lang="sk-SK" sz="1800" dirty="0" smtClean="0"/>
              <a:t> každoročne predstavujú až </a:t>
            </a:r>
            <a:r>
              <a:rPr lang="sk-SK" sz="1800" b="1" dirty="0" smtClean="0"/>
              <a:t>80 %</a:t>
            </a:r>
            <a:r>
              <a:rPr lang="sk-SK" sz="1800" dirty="0" smtClean="0"/>
              <a:t> celkových emisií PM</a:t>
            </a:r>
            <a:r>
              <a:rPr lang="sk-SK" sz="1800" baseline="-25000" dirty="0" smtClean="0"/>
              <a:t>2,5</a:t>
            </a:r>
            <a:r>
              <a:rPr lang="sk-SK" sz="1800" dirty="0" smtClean="0"/>
              <a:t>,</a:t>
            </a:r>
          </a:p>
          <a:p>
            <a:pPr marL="630238" lvl="1" indent="-357188">
              <a:buFont typeface="Courier New" panose="02070309020205020404" pitchFamily="49" charset="0"/>
              <a:buChar char="o"/>
            </a:pPr>
            <a:r>
              <a:rPr lang="sk-SK" sz="1800" b="1" dirty="0" smtClean="0"/>
              <a:t>PM</a:t>
            </a:r>
            <a:r>
              <a:rPr lang="sk-SK" sz="1800" b="1" baseline="-25000" dirty="0" smtClean="0"/>
              <a:t>10</a:t>
            </a:r>
            <a:r>
              <a:rPr lang="sk-SK" sz="1800" dirty="0" smtClean="0"/>
              <a:t> </a:t>
            </a:r>
            <a:r>
              <a:rPr lang="sk-SK" sz="1800" dirty="0"/>
              <a:t>predstavujú viac než </a:t>
            </a:r>
            <a:r>
              <a:rPr lang="sk-SK" sz="1800" b="1" dirty="0"/>
              <a:t>60 %</a:t>
            </a:r>
            <a:r>
              <a:rPr lang="sk-SK" sz="1800" dirty="0"/>
              <a:t> celkových emisií PM</a:t>
            </a:r>
            <a:r>
              <a:rPr lang="sk-SK" sz="1800" baseline="-25000" dirty="0"/>
              <a:t>10</a:t>
            </a:r>
            <a:r>
              <a:rPr lang="sk-SK" sz="1800" dirty="0"/>
              <a:t> a</a:t>
            </a:r>
          </a:p>
          <a:p>
            <a:pPr marL="630238" lvl="1" indent="-357188">
              <a:buFont typeface="Courier New" panose="02070309020205020404" pitchFamily="49" charset="0"/>
              <a:buChar char="o"/>
            </a:pPr>
            <a:r>
              <a:rPr lang="sk-SK" sz="1800" b="1" dirty="0" err="1" smtClean="0"/>
              <a:t>benzo</a:t>
            </a:r>
            <a:r>
              <a:rPr lang="sk-SK" sz="1800" b="1" dirty="0" smtClean="0"/>
              <a:t>(a)</a:t>
            </a:r>
            <a:r>
              <a:rPr lang="sk-SK" sz="1800" b="1" dirty="0" err="1" smtClean="0"/>
              <a:t>pyrén</a:t>
            </a:r>
            <a:r>
              <a:rPr lang="sk-SK" sz="1800" dirty="0" smtClean="0"/>
              <a:t> </a:t>
            </a:r>
            <a:r>
              <a:rPr lang="sk-SK" sz="1800" dirty="0"/>
              <a:t>sa na celkových emisiách blíži k </a:t>
            </a:r>
            <a:r>
              <a:rPr lang="sk-SK" sz="1800" b="1" dirty="0"/>
              <a:t>70 %</a:t>
            </a:r>
            <a:r>
              <a:rPr lang="sk-SK" sz="1800" dirty="0"/>
              <a:t> </a:t>
            </a:r>
            <a:r>
              <a:rPr lang="sk-SK" sz="1600" dirty="0"/>
              <a:t>(napríklad v roku 2017, kedy sa vyskytol teplotne silne podnormálny január, dosahoval tento podiel viac než 80 %)</a:t>
            </a:r>
            <a:r>
              <a:rPr lang="sk-SK" sz="1800" dirty="0"/>
              <a:t>.</a:t>
            </a:r>
          </a:p>
          <a:p>
            <a:pPr marL="630238" indent="-365125">
              <a:buFont typeface="Wingdings" panose="05000000000000000000" pitchFamily="2" charset="2"/>
              <a:buChar char="Ø"/>
            </a:pPr>
            <a:r>
              <a:rPr lang="sk-SK" sz="1800" dirty="0"/>
              <a:t>Správe o kvalite ovzdušia v SR za rok </a:t>
            </a:r>
            <a:r>
              <a:rPr lang="sk-SK" sz="1800" dirty="0" smtClean="0"/>
              <a:t>2023 následné hodnotí, že </a:t>
            </a:r>
            <a:r>
              <a:rPr lang="sk-SK" sz="1600" dirty="0" smtClean="0"/>
              <a:t>„</a:t>
            </a:r>
            <a:r>
              <a:rPr lang="sk-SK" sz="1600" i="1" dirty="0" smtClean="0"/>
              <a:t>podobne </a:t>
            </a:r>
            <a:r>
              <a:rPr lang="sk-SK" sz="1600" i="1" dirty="0"/>
              <a:t>ako v posledných rokoch aj v roku 2023 najvýraznejším problémom znečistenia ovzdušia sú vysoké koncentrácie PM</a:t>
            </a:r>
            <a:r>
              <a:rPr lang="sk-SK" sz="1600" i="1" baseline="-25000" dirty="0"/>
              <a:t>10</a:t>
            </a:r>
            <a:r>
              <a:rPr lang="sk-SK" sz="1600" i="1" dirty="0"/>
              <a:t>, PM</a:t>
            </a:r>
            <a:r>
              <a:rPr lang="sk-SK" sz="1600" i="1" baseline="-25000" dirty="0"/>
              <a:t>2,5</a:t>
            </a:r>
            <a:r>
              <a:rPr lang="sk-SK" sz="1600" i="1" dirty="0"/>
              <a:t> a </a:t>
            </a:r>
            <a:r>
              <a:rPr lang="sk-SK" sz="1600" i="1" dirty="0" err="1"/>
              <a:t>benzo</a:t>
            </a:r>
            <a:r>
              <a:rPr lang="sk-SK" sz="1600" i="1" dirty="0"/>
              <a:t>(a)</a:t>
            </a:r>
            <a:r>
              <a:rPr lang="sk-SK" sz="1600" i="1" dirty="0" err="1"/>
              <a:t>pyrénu</a:t>
            </a:r>
            <a:r>
              <a:rPr lang="sk-SK" sz="1600" i="1" dirty="0"/>
              <a:t>, najmä počas chladnejšej časti roka (október – marec), pričom podstatnú úlohu tu zohráva vykurovanie domácností tuhým palivom. Situácia je najkomplikovanejšia v horských údoliach, v oblastiach s dobrou dostupnosťou palivového dreva a častým výskytom nepriaznivých rozptylových podmienok (teplotnej inverzie), najmä počas vykurovacej sezóny</a:t>
            </a:r>
            <a:r>
              <a:rPr lang="sk-SK" sz="1600" i="1" dirty="0" smtClean="0"/>
              <a:t>.</a:t>
            </a:r>
            <a:r>
              <a:rPr lang="sk-SK" sz="1600" dirty="0" smtClean="0"/>
              <a:t>“</a:t>
            </a:r>
          </a:p>
          <a:p>
            <a:pPr marL="630238" indent="-365125">
              <a:buFont typeface="Wingdings" panose="05000000000000000000" pitchFamily="2" charset="2"/>
              <a:buChar char="Ø"/>
            </a:pPr>
            <a:r>
              <a:rPr lang="sk-SK" sz="1800" dirty="0" smtClean="0"/>
              <a:t>Ročné správy o kvalite ovzdušia v Slovenskej republike: </a:t>
            </a:r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://www.shmu.sk/sk/?</a:t>
            </a:r>
            <a:r>
              <a:rPr lang="sk-SK" sz="1800" dirty="0" smtClean="0">
                <a:hlinkClick r:id="rId2"/>
              </a:rPr>
              <a:t>page=1&amp;id=oko_roc_s</a:t>
            </a:r>
            <a:endParaRPr lang="sk-SK" sz="18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315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Povoľovanie malých </a:t>
            </a:r>
            <a:r>
              <a:rPr lang="sk-SK" sz="3200" b="1" dirty="0" smtClean="0">
                <a:solidFill>
                  <a:srgbClr val="002060"/>
                </a:solidFill>
              </a:rPr>
              <a:t>spaľovacích zariadení v domácnostiach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4860227"/>
          </a:xfrm>
        </p:spPr>
        <p:txBody>
          <a:bodyPr>
            <a:noAutofit/>
          </a:bodyPr>
          <a:lstStyle/>
          <a:p>
            <a:r>
              <a:rPr lang="sk-SK" sz="1800" dirty="0"/>
              <a:t>Obec pri </a:t>
            </a:r>
            <a:r>
              <a:rPr lang="sk-SK" sz="1800" b="1" dirty="0"/>
              <a:t>povoľovaní stavby </a:t>
            </a:r>
            <a:r>
              <a:rPr lang="sk-SK" sz="1800" dirty="0"/>
              <a:t>spojenej s inštaláciou malého zdroja pre </a:t>
            </a:r>
            <a:r>
              <a:rPr lang="sk-SK" sz="1800" b="1" dirty="0">
                <a:solidFill>
                  <a:srgbClr val="0070C0"/>
                </a:solidFill>
              </a:rPr>
              <a:t>rodinný dom</a:t>
            </a:r>
            <a:r>
              <a:rPr lang="sk-SK" sz="1800" dirty="0"/>
              <a:t>, v rámci preneseného výkonu štátnej správy v oblasti ochrany ovzdušia vydáva </a:t>
            </a:r>
            <a:r>
              <a:rPr lang="sk-SK" sz="1800" b="1" dirty="0"/>
              <a:t>záväzné </a:t>
            </a:r>
            <a:r>
              <a:rPr lang="sk-SK" sz="1800" b="1" dirty="0" smtClean="0"/>
              <a:t>stanoviská</a:t>
            </a:r>
            <a:r>
              <a:rPr lang="sk-SK" sz="1800" dirty="0" smtClean="0"/>
              <a:t> (stavba podlieha SP):</a:t>
            </a:r>
            <a:endParaRPr lang="sk-SK" sz="1800" dirty="0"/>
          </a:p>
          <a:p>
            <a:pPr marL="533400" lvl="1" indent="-330200">
              <a:buFont typeface="Courier New" panose="02070309020205020404" pitchFamily="49" charset="0"/>
              <a:buChar char="o"/>
            </a:pPr>
            <a:r>
              <a:rPr lang="sk-SK" sz="1800" b="1" dirty="0" smtClean="0">
                <a:solidFill>
                  <a:srgbClr val="0070C0"/>
                </a:solidFill>
              </a:rPr>
              <a:t>súhlas</a:t>
            </a:r>
            <a:r>
              <a:rPr lang="sk-SK" sz="1800" dirty="0" smtClean="0"/>
              <a:t> </a:t>
            </a:r>
            <a:r>
              <a:rPr lang="sk-SK" sz="1800" dirty="0"/>
              <a:t>podľa § 26 ods. 1 písm. </a:t>
            </a:r>
            <a:r>
              <a:rPr lang="sk-SK" sz="1800" b="1" dirty="0"/>
              <a:t>a)</a:t>
            </a:r>
            <a:r>
              <a:rPr lang="sk-SK" sz="1800" dirty="0"/>
              <a:t> zákona </a:t>
            </a:r>
            <a:r>
              <a:rPr lang="sk-SK" sz="1800" dirty="0" smtClean="0"/>
              <a:t>potrebný </a:t>
            </a:r>
            <a:r>
              <a:rPr lang="sk-SK" sz="1800" b="1" dirty="0">
                <a:solidFill>
                  <a:srgbClr val="0070C0"/>
                </a:solidFill>
              </a:rPr>
              <a:t>na vydanie povolenia stavby </a:t>
            </a:r>
            <a:r>
              <a:rPr lang="sk-SK" sz="1800" dirty="0"/>
              <a:t>malého zdroja vrátane jeho zmien, </a:t>
            </a:r>
          </a:p>
          <a:p>
            <a:pPr marL="533400" lvl="1" indent="-330200">
              <a:buFont typeface="Courier New" panose="02070309020205020404" pitchFamily="49" charset="0"/>
              <a:buChar char="o"/>
            </a:pPr>
            <a:r>
              <a:rPr lang="sk-SK" sz="1800" b="1" dirty="0" smtClean="0">
                <a:solidFill>
                  <a:srgbClr val="0070C0"/>
                </a:solidFill>
              </a:rPr>
              <a:t>súhlas</a:t>
            </a:r>
            <a:r>
              <a:rPr lang="sk-SK" sz="1800" dirty="0" smtClean="0"/>
              <a:t> </a:t>
            </a:r>
            <a:r>
              <a:rPr lang="sk-SK" sz="1800" dirty="0"/>
              <a:t>podľa § 26 ods. 1 písm. </a:t>
            </a:r>
            <a:r>
              <a:rPr lang="sk-SK" sz="1800" b="1" dirty="0"/>
              <a:t>c)</a:t>
            </a:r>
            <a:r>
              <a:rPr lang="sk-SK" sz="1800" dirty="0"/>
              <a:t> zákona </a:t>
            </a:r>
            <a:r>
              <a:rPr lang="sk-SK" sz="1800" dirty="0" smtClean="0"/>
              <a:t>potrebný </a:t>
            </a:r>
            <a:r>
              <a:rPr lang="sk-SK" sz="1800" b="1" dirty="0">
                <a:solidFill>
                  <a:srgbClr val="0070C0"/>
                </a:solidFill>
              </a:rPr>
              <a:t>na vydanie rozhodnutia na užívanie stavby </a:t>
            </a:r>
            <a:r>
              <a:rPr lang="sk-SK" sz="1800" dirty="0"/>
              <a:t>(kolaudačné rozhodnutie) v ktorom sa zhodnotia ustanovené alebo určené podmienky a požiadavky na výstavbu a prevádzkovanie malého </a:t>
            </a:r>
            <a:r>
              <a:rPr lang="sk-SK" sz="1800" dirty="0" smtClean="0"/>
              <a:t>zdroja.</a:t>
            </a:r>
          </a:p>
          <a:p>
            <a:r>
              <a:rPr lang="sk-SK" sz="1800" dirty="0"/>
              <a:t>V konaní pri vydaní súhlasu na povolenie stavby je dôležité zhodnotiť splnenie požiadaviek na ochranu ovzdušia, najmä projektovanú výšku komína súvisiacu so zabezpečením dostatočného rozptylu emisií. </a:t>
            </a:r>
            <a:endParaRPr lang="sk-SK" sz="1800" dirty="0" smtClean="0"/>
          </a:p>
          <a:p>
            <a:r>
              <a:rPr lang="sk-SK" sz="1800" dirty="0" smtClean="0"/>
              <a:t>Podľa </a:t>
            </a:r>
            <a:r>
              <a:rPr lang="sk-SK" sz="1800" dirty="0"/>
              <a:t>§ 26 ods. 9 zákona </a:t>
            </a:r>
            <a:r>
              <a:rPr lang="sk-SK" sz="1800" dirty="0" smtClean="0"/>
              <a:t>v </a:t>
            </a:r>
            <a:r>
              <a:rPr lang="sk-SK" sz="1800" dirty="0"/>
              <a:t>prípade </a:t>
            </a:r>
            <a:r>
              <a:rPr lang="sk-SK" sz="1800" b="1" dirty="0"/>
              <a:t>zmeny</a:t>
            </a:r>
            <a:r>
              <a:rPr lang="sk-SK" sz="1800" dirty="0"/>
              <a:t> malého spaľovacieho zariadenia, ktorá </a:t>
            </a:r>
            <a:r>
              <a:rPr lang="sk-SK" sz="1800" b="1" dirty="0"/>
              <a:t>nepodlieha</a:t>
            </a:r>
            <a:r>
              <a:rPr lang="sk-SK" sz="1800" dirty="0"/>
              <a:t> stavebnému povoleniu (napr. výmena kotla na rovnaký druh paliva), </a:t>
            </a:r>
            <a:r>
              <a:rPr lang="sk-SK" sz="1800" dirty="0" smtClean="0"/>
              <a:t>sa </a:t>
            </a:r>
            <a:r>
              <a:rPr lang="sk-SK" sz="1800" dirty="0">
                <a:solidFill>
                  <a:srgbClr val="0070C0"/>
                </a:solidFill>
              </a:rPr>
              <a:t>uvedené súhlasy </a:t>
            </a:r>
            <a:r>
              <a:rPr lang="sk-SK" sz="1800" b="1" dirty="0">
                <a:solidFill>
                  <a:srgbClr val="0070C0"/>
                </a:solidFill>
              </a:rPr>
              <a:t>nevydávajú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/>
              <a:t>a </a:t>
            </a:r>
            <a:r>
              <a:rPr lang="sk-SK" sz="1800" b="1" dirty="0">
                <a:solidFill>
                  <a:srgbClr val="0070C0"/>
                </a:solidFill>
              </a:rPr>
              <a:t>zmena sa </a:t>
            </a:r>
            <a:r>
              <a:rPr lang="sk-SK" sz="1800" dirty="0">
                <a:solidFill>
                  <a:srgbClr val="0070C0"/>
                </a:solidFill>
              </a:rPr>
              <a:t>iba </a:t>
            </a:r>
            <a:r>
              <a:rPr lang="sk-SK" sz="1800" b="1" dirty="0">
                <a:solidFill>
                  <a:srgbClr val="0070C0"/>
                </a:solidFill>
              </a:rPr>
              <a:t>oznamuje príslušnej obci</a:t>
            </a:r>
            <a:r>
              <a:rPr lang="sk-SK" sz="1800" dirty="0"/>
              <a:t>. </a:t>
            </a:r>
            <a:endParaRPr lang="sk-SK" sz="1800" dirty="0" smtClean="0"/>
          </a:p>
          <a:p>
            <a:r>
              <a:rPr lang="pl-PL" sz="1800" dirty="0">
                <a:solidFill>
                  <a:srgbClr val="0070C0"/>
                </a:solidFill>
              </a:rPr>
              <a:t>P</a:t>
            </a:r>
            <a:r>
              <a:rPr lang="pl-PL" sz="1800" dirty="0" smtClean="0">
                <a:solidFill>
                  <a:srgbClr val="0070C0"/>
                </a:solidFill>
              </a:rPr>
              <a:t>ovolenie </a:t>
            </a:r>
            <a:r>
              <a:rPr lang="pl-PL" sz="1800" dirty="0">
                <a:solidFill>
                  <a:srgbClr val="0070C0"/>
                </a:solidFill>
              </a:rPr>
              <a:t>zdroja </a:t>
            </a:r>
            <a:r>
              <a:rPr lang="pl-PL" sz="1800" dirty="0"/>
              <a:t>podľa § 27 zákona </a:t>
            </a:r>
            <a:r>
              <a:rPr lang="pl-PL" sz="1800" dirty="0" smtClean="0"/>
              <a:t>sa </a:t>
            </a:r>
            <a:r>
              <a:rPr lang="pl-PL" sz="1800" b="1" dirty="0" smtClean="0">
                <a:solidFill>
                  <a:srgbClr val="0070C0"/>
                </a:solidFill>
              </a:rPr>
              <a:t>nevydáva </a:t>
            </a:r>
            <a:r>
              <a:rPr lang="pl-PL" sz="1800" dirty="0"/>
              <a:t>(</a:t>
            </a:r>
            <a:r>
              <a:rPr lang="en-US" sz="1800" dirty="0"/>
              <a:t>§ 27 </a:t>
            </a:r>
            <a:r>
              <a:rPr lang="sk-SK" sz="1800" dirty="0" smtClean="0"/>
              <a:t>ods. 2 </a:t>
            </a:r>
            <a:r>
              <a:rPr lang="sk-SK" sz="1800" dirty="0" err="1"/>
              <a:t>písm</a:t>
            </a:r>
            <a:r>
              <a:rPr lang="en-US" sz="1800" dirty="0" smtClean="0"/>
              <a:t>. </a:t>
            </a:r>
            <a:r>
              <a:rPr lang="en-US" sz="1800" dirty="0"/>
              <a:t>b</a:t>
            </a:r>
            <a:r>
              <a:rPr lang="en-US" sz="1800" dirty="0" smtClean="0"/>
              <a:t>)</a:t>
            </a:r>
            <a:r>
              <a:rPr lang="pl-PL" sz="1800" dirty="0" smtClean="0"/>
              <a:t>).</a:t>
            </a:r>
            <a:endParaRPr lang="pl-PL" sz="1800" dirty="0"/>
          </a:p>
          <a:p>
            <a:r>
              <a:rPr lang="sk-SK" sz="1800" dirty="0"/>
              <a:t>Pri povoľovaní nových malých spaľovacích zariadení sa podľa § 29 ods. 7 zákona </a:t>
            </a:r>
            <a:r>
              <a:rPr lang="sk-SK" sz="1800" dirty="0" smtClean="0"/>
              <a:t>uplatňujú </a:t>
            </a:r>
            <a:r>
              <a:rPr lang="sk-SK" sz="1800" b="1" dirty="0">
                <a:solidFill>
                  <a:srgbClr val="0070C0"/>
                </a:solidFill>
              </a:rPr>
              <a:t>požiadavky na </a:t>
            </a:r>
            <a:r>
              <a:rPr lang="sk-SK" sz="1800" b="1" dirty="0" err="1">
                <a:solidFill>
                  <a:srgbClr val="0070C0"/>
                </a:solidFill>
              </a:rPr>
              <a:t>ekodizajn</a:t>
            </a:r>
            <a:r>
              <a:rPr lang="sk-SK" sz="1800" dirty="0"/>
              <a:t> ustanovené nariadeniami Komisie EÚ 2015/1185 a 2015/1189. </a:t>
            </a:r>
            <a:r>
              <a:rPr lang="sk-SK" sz="1800" dirty="0" smtClean="0"/>
              <a:t>V </a:t>
            </a:r>
            <a:r>
              <a:rPr lang="sk-SK" sz="1800" dirty="0"/>
              <a:t>súčasnosti je možné na trh uvádzať a inštalovať len kotly, ktoré spĺňajú tieto environmentálne parametre, akými sú napríklad emisné požiadavky a účinnosť vykurovania. </a:t>
            </a:r>
          </a:p>
          <a:p>
            <a:pPr marL="0" indent="0">
              <a:buNone/>
            </a:pPr>
            <a:endParaRPr lang="sk-SK" sz="18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39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Povoľovanie malých zdrojov znečisťovania </a:t>
            </a:r>
            <a:r>
              <a:rPr lang="sk-SK" sz="3200" b="1" dirty="0" smtClean="0">
                <a:solidFill>
                  <a:srgbClr val="002060"/>
                </a:solidFill>
              </a:rPr>
              <a:t>ovzdušia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72184"/>
            <a:ext cx="10515600" cy="4704779"/>
          </a:xfrm>
        </p:spPr>
        <p:txBody>
          <a:bodyPr>
            <a:noAutofit/>
          </a:bodyPr>
          <a:lstStyle/>
          <a:p>
            <a:r>
              <a:rPr lang="sk-SK" sz="1800" dirty="0"/>
              <a:t>Obec pri </a:t>
            </a:r>
            <a:r>
              <a:rPr lang="sk-SK" sz="1800" b="1" dirty="0"/>
              <a:t>povoľovaní stavby </a:t>
            </a:r>
            <a:r>
              <a:rPr lang="sk-SK" sz="1800" dirty="0"/>
              <a:t>spojenej s inštaláciou malého zdroja pre </a:t>
            </a:r>
            <a:r>
              <a:rPr lang="sk-SK" sz="1800" b="1" dirty="0">
                <a:solidFill>
                  <a:srgbClr val="0070C0"/>
                </a:solidFill>
              </a:rPr>
              <a:t>prevádzku PO </a:t>
            </a:r>
            <a:r>
              <a:rPr lang="sk-SK" sz="1800" dirty="0"/>
              <a:t>a </a:t>
            </a:r>
            <a:r>
              <a:rPr lang="sk-SK" sz="1800" b="1" dirty="0" smtClean="0">
                <a:solidFill>
                  <a:srgbClr val="0070C0"/>
                </a:solidFill>
              </a:rPr>
              <a:t>FO - podnikateľa</a:t>
            </a:r>
            <a:r>
              <a:rPr lang="sk-SK" sz="1800" dirty="0" smtClean="0"/>
              <a:t>, </a:t>
            </a:r>
            <a:r>
              <a:rPr lang="sk-SK" sz="1800" dirty="0"/>
              <a:t>v rámci preneseného výkonu štátnej správy v oblasti ochrany ovzdušia </a:t>
            </a:r>
            <a:r>
              <a:rPr lang="sk-SK" sz="1800" dirty="0" smtClean="0"/>
              <a:t>vydáva:</a:t>
            </a:r>
            <a:endParaRPr lang="sk-SK" sz="1800" dirty="0"/>
          </a:p>
          <a:p>
            <a:pPr marL="533400" lvl="1" indent="-330200"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0070C0"/>
                </a:solidFill>
              </a:rPr>
              <a:t>súhlas</a:t>
            </a:r>
            <a:r>
              <a:rPr lang="sk-SK" sz="1800" dirty="0"/>
              <a:t> podľa § 26 ods. 1 písm. </a:t>
            </a:r>
            <a:r>
              <a:rPr lang="sk-SK" sz="1800" b="1" dirty="0"/>
              <a:t>a) </a:t>
            </a:r>
            <a:r>
              <a:rPr lang="sk-SK" sz="1800" dirty="0"/>
              <a:t>zákona potrebný </a:t>
            </a:r>
            <a:r>
              <a:rPr lang="sk-SK" sz="1800" b="1" dirty="0">
                <a:solidFill>
                  <a:srgbClr val="0070C0"/>
                </a:solidFill>
              </a:rPr>
              <a:t>na vydanie </a:t>
            </a:r>
            <a:r>
              <a:rPr lang="sk-SK" sz="1800" b="1" u="sng" dirty="0">
                <a:solidFill>
                  <a:srgbClr val="0070C0"/>
                </a:solidFill>
              </a:rPr>
              <a:t>povolenia stavby </a:t>
            </a:r>
            <a:r>
              <a:rPr lang="sk-SK" sz="1800" dirty="0"/>
              <a:t>malého zdroja vrátane jeho zmien, </a:t>
            </a:r>
          </a:p>
          <a:p>
            <a:pPr marL="533400" lvl="1" indent="-330200">
              <a:buFont typeface="Courier New" panose="02070309020205020404" pitchFamily="49" charset="0"/>
              <a:buChar char="o"/>
            </a:pPr>
            <a:r>
              <a:rPr lang="sk-SK" sz="1800" b="1" u="sng" dirty="0">
                <a:solidFill>
                  <a:srgbClr val="0070C0"/>
                </a:solidFill>
              </a:rPr>
              <a:t>povolenie zdroja </a:t>
            </a:r>
            <a:r>
              <a:rPr lang="sk-SK" sz="1800" dirty="0"/>
              <a:t>podľa § 27 zákona, </a:t>
            </a:r>
            <a:r>
              <a:rPr lang="sk-SK" sz="1800" b="1" dirty="0">
                <a:solidFill>
                  <a:srgbClr val="0070C0"/>
                </a:solidFill>
              </a:rPr>
              <a:t>ktorým sa určujú požiadavky na prevádzku </a:t>
            </a:r>
            <a:r>
              <a:rPr lang="sk-SK" sz="1800" dirty="0"/>
              <a:t>stacionárneho zdroja z hľadiska ochrany ovzdušia</a:t>
            </a:r>
            <a:r>
              <a:rPr lang="sk-SK" sz="1800" dirty="0" smtClean="0"/>
              <a:t>,</a:t>
            </a:r>
            <a:endParaRPr lang="sk-SK" sz="1800" dirty="0"/>
          </a:p>
          <a:p>
            <a:pPr marL="533400" lvl="1" indent="-330200"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0070C0"/>
                </a:solidFill>
              </a:rPr>
              <a:t>súhlas</a:t>
            </a:r>
            <a:r>
              <a:rPr lang="sk-SK" sz="1800" dirty="0"/>
              <a:t> podľa § 26 ods. 1 písm. </a:t>
            </a:r>
            <a:r>
              <a:rPr lang="sk-SK" sz="1800" b="1" dirty="0"/>
              <a:t>c)</a:t>
            </a:r>
            <a:r>
              <a:rPr lang="sk-SK" sz="1800" dirty="0"/>
              <a:t> zákona potrebný </a:t>
            </a:r>
            <a:r>
              <a:rPr lang="sk-SK" sz="1800" b="1" dirty="0" smtClean="0">
                <a:solidFill>
                  <a:srgbClr val="0070C0"/>
                </a:solidFill>
              </a:rPr>
              <a:t>na vydanie rozhodnutia na užívanie stavby </a:t>
            </a:r>
            <a:r>
              <a:rPr lang="sk-SK" sz="1800" dirty="0" smtClean="0"/>
              <a:t>(</a:t>
            </a:r>
            <a:r>
              <a:rPr lang="sk-SK" sz="1800" dirty="0"/>
              <a:t>kolaudačné rozhodnutie</a:t>
            </a:r>
            <a:r>
              <a:rPr lang="sk-SK" sz="1800" dirty="0" smtClean="0"/>
              <a:t>), v ktorom sa zhodnotia ustanovené </a:t>
            </a:r>
            <a:r>
              <a:rPr lang="sk-SK" sz="1800" dirty="0" smtClean="0"/>
              <a:t>a určené </a:t>
            </a:r>
            <a:r>
              <a:rPr lang="sk-SK" sz="1800" dirty="0" smtClean="0"/>
              <a:t>podmienky a požiadavky na výstavbu a prevádzkovanie malého zdroja.</a:t>
            </a:r>
            <a:endParaRPr lang="sk-SK" sz="1800" dirty="0"/>
          </a:p>
          <a:p>
            <a:r>
              <a:rPr lang="sk-SK" sz="1800" dirty="0"/>
              <a:t>V konaní pri vydaní súhlasu na povolenie stavby je dôležité zhodnotiť splnenie požiadaviek na ochranu ovzdušia, </a:t>
            </a:r>
            <a:r>
              <a:rPr lang="sk-SK" sz="1800" dirty="0" smtClean="0"/>
              <a:t>požiadavky vyplývajúce z právnej úpravy, osobitné podmienky prevádzkovania, </a:t>
            </a:r>
            <a:r>
              <a:rPr lang="sk-SK" sz="1800" dirty="0"/>
              <a:t>projektovanú výšku komína súvisiacu so zabezpečením dostatočného rozptylu </a:t>
            </a:r>
            <a:r>
              <a:rPr lang="sk-SK" sz="1800" dirty="0" smtClean="0"/>
              <a:t>emisií</a:t>
            </a:r>
            <a:r>
              <a:rPr lang="sk-SK" sz="1800" dirty="0"/>
              <a:t> </a:t>
            </a:r>
            <a:r>
              <a:rPr lang="sk-SK" sz="1800" dirty="0" smtClean="0"/>
              <a:t>a pod.</a:t>
            </a:r>
          </a:p>
          <a:p>
            <a:r>
              <a:rPr lang="sk-SK" sz="1800" dirty="0" smtClean="0"/>
              <a:t>Príručka </a:t>
            </a:r>
            <a:r>
              <a:rPr lang="sk-SK" sz="1800" dirty="0"/>
              <a:t>pre obce a mestá v oblasti ochrany </a:t>
            </a:r>
            <a:r>
              <a:rPr lang="sk-SK" sz="1800" dirty="0" smtClean="0"/>
              <a:t>ovzdušia: </a:t>
            </a:r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</a:t>
            </a:r>
            <a:r>
              <a:rPr lang="sk-SK" sz="1800" dirty="0" smtClean="0">
                <a:hlinkClick r:id="rId2"/>
              </a:rPr>
              <a:t>www.minzp.sk/files/oblasti/ovzdusie/ochrana-ovzdusia/dokumenty/prirucka-obce-mesta-oblasti-ochrany-ovzdusia.pdf</a:t>
            </a:r>
            <a:endParaRPr lang="sk-SK" sz="18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00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Požiadavky na rozptyl emisií znečisťujúcich látok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Autofit/>
          </a:bodyPr>
          <a:lstStyle/>
          <a:p>
            <a:r>
              <a:rPr lang="sk-SK" sz="1800" dirty="0" smtClean="0"/>
              <a:t>Podmienkou </a:t>
            </a:r>
            <a:r>
              <a:rPr lang="sk-SK" sz="1800" dirty="0"/>
              <a:t>na zabezpečenie dobrého rozptylu emisií je </a:t>
            </a:r>
            <a:r>
              <a:rPr lang="sk-SK" sz="1800" b="1" dirty="0"/>
              <a:t>dostatočná výška komína alebo výduchu</a:t>
            </a:r>
            <a:r>
              <a:rPr lang="sk-SK" sz="1800" dirty="0" smtClean="0"/>
              <a:t>,</a:t>
            </a:r>
          </a:p>
          <a:p>
            <a:r>
              <a:rPr lang="sk-SK" sz="1800" dirty="0" smtClean="0"/>
              <a:t>Výška komína </a:t>
            </a:r>
            <a:r>
              <a:rPr lang="sk-SK" sz="1800" dirty="0"/>
              <a:t>má byť v súlade s požiadavkami na zabezpečenie rozptylu emisií znečisťujúcich látok, ktoré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sú </a:t>
            </a:r>
            <a:r>
              <a:rPr lang="sk-SK" sz="1800" dirty="0"/>
              <a:t>uvedené v </a:t>
            </a:r>
            <a:r>
              <a:rPr lang="sk-SK" sz="1800" dirty="0">
                <a:solidFill>
                  <a:srgbClr val="0070C0"/>
                </a:solidFill>
              </a:rPr>
              <a:t>prílohe č. 9 vyhlášky MŽP SR č. 248/2023 Z. z</a:t>
            </a:r>
            <a:r>
              <a:rPr lang="sk-SK" sz="1800" dirty="0" smtClean="0">
                <a:solidFill>
                  <a:srgbClr val="0070C0"/>
                </a:solidFill>
              </a:rPr>
              <a:t>.</a:t>
            </a:r>
            <a:r>
              <a:rPr lang="sk-SK" sz="1800" dirty="0" smtClean="0"/>
              <a:t> </a:t>
            </a:r>
            <a:r>
              <a:rPr lang="sk-SK" sz="1800" dirty="0"/>
              <a:t>Najnižšia výška komína alebo výduchu nad terénom musí byť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b="1" dirty="0" smtClean="0">
                <a:solidFill>
                  <a:srgbClr val="0070C0"/>
                </a:solidFill>
              </a:rPr>
              <a:t>najmenej </a:t>
            </a:r>
            <a:r>
              <a:rPr lang="sk-SK" sz="1800" b="1" dirty="0">
                <a:solidFill>
                  <a:srgbClr val="0070C0"/>
                </a:solidFill>
              </a:rPr>
              <a:t>6 metrov </a:t>
            </a:r>
            <a:r>
              <a:rPr lang="sk-SK" sz="1800" dirty="0"/>
              <a:t>- pri spaľovaní tuhých palív vrátane biomasy a kvapalných palív,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smtClean="0"/>
              <a:t>najmenej </a:t>
            </a:r>
            <a:r>
              <a:rPr lang="sk-SK" sz="1800" dirty="0"/>
              <a:t>4 metre - pri spaľovaní plynných palív. </a:t>
            </a:r>
          </a:p>
          <a:p>
            <a:r>
              <a:rPr lang="sk-SK" sz="1800" dirty="0"/>
              <a:t>Právna úprava </a:t>
            </a:r>
            <a:r>
              <a:rPr lang="sk-SK" sz="1800" dirty="0" smtClean="0"/>
              <a:t>o najnižšej </a:t>
            </a:r>
            <a:r>
              <a:rPr lang="sk-SK" sz="1800" dirty="0"/>
              <a:t>výške komína </a:t>
            </a:r>
            <a:r>
              <a:rPr lang="sk-SK" sz="1800" b="1" dirty="0" smtClean="0">
                <a:solidFill>
                  <a:srgbClr val="0070C0"/>
                </a:solidFill>
              </a:rPr>
              <a:t>6 m</a:t>
            </a:r>
            <a:r>
              <a:rPr lang="sk-SK" sz="1800" dirty="0" smtClean="0"/>
              <a:t> platí </a:t>
            </a:r>
            <a:r>
              <a:rPr lang="sk-SK" sz="1800" dirty="0"/>
              <a:t>pre </a:t>
            </a:r>
            <a:r>
              <a:rPr lang="sk-SK" sz="1800" b="1" dirty="0"/>
              <a:t>stavby povolené </a:t>
            </a:r>
            <a:r>
              <a:rPr lang="sk-SK" sz="1800" b="1" dirty="0">
                <a:solidFill>
                  <a:srgbClr val="0070C0"/>
                </a:solidFill>
              </a:rPr>
              <a:t>od 1. júla 2023 </a:t>
            </a:r>
            <a:r>
              <a:rPr lang="sk-SK" sz="1800" dirty="0"/>
              <a:t>alebo pri </a:t>
            </a:r>
            <a:r>
              <a:rPr lang="sk-SK" sz="1800" b="1" dirty="0">
                <a:solidFill>
                  <a:srgbClr val="0070C0"/>
                </a:solidFill>
              </a:rPr>
              <a:t>zmene</a:t>
            </a:r>
            <a:r>
              <a:rPr lang="sk-SK" sz="1800" dirty="0"/>
              <a:t> </a:t>
            </a:r>
            <a:r>
              <a:rPr lang="sk-SK" sz="1800" dirty="0" smtClean="0"/>
              <a:t>jestvujúceho spaľovacieho zariadenia spojenej so stavebnými úpravami v </a:t>
            </a:r>
            <a:r>
              <a:rPr lang="sk-SK" sz="1800" dirty="0"/>
              <a:t>súlade s </a:t>
            </a:r>
            <a:r>
              <a:rPr lang="sk-SK" sz="1800" dirty="0">
                <a:solidFill>
                  <a:srgbClr val="0070C0"/>
                </a:solidFill>
              </a:rPr>
              <a:t>časťou </a:t>
            </a:r>
            <a:r>
              <a:rPr lang="sk-SK" sz="1800" dirty="0" smtClean="0">
                <a:solidFill>
                  <a:srgbClr val="0070C0"/>
                </a:solidFill>
              </a:rPr>
              <a:t>II. </a:t>
            </a:r>
            <a:r>
              <a:rPr lang="sk-SK" sz="1800" dirty="0">
                <a:solidFill>
                  <a:srgbClr val="0070C0"/>
                </a:solidFill>
              </a:rPr>
              <a:t>prílohy č. 9 </a:t>
            </a:r>
            <a:r>
              <a:rPr lang="sk-SK" sz="1800" dirty="0" smtClean="0">
                <a:solidFill>
                  <a:srgbClr val="0070C0"/>
                </a:solidFill>
              </a:rPr>
              <a:t/>
            </a:r>
            <a:br>
              <a:rPr lang="sk-SK" sz="1800" dirty="0" smtClean="0">
                <a:solidFill>
                  <a:srgbClr val="0070C0"/>
                </a:solidFill>
              </a:rPr>
            </a:br>
            <a:r>
              <a:rPr lang="sk-SK" sz="1800" dirty="0" smtClean="0">
                <a:solidFill>
                  <a:srgbClr val="0070C0"/>
                </a:solidFill>
              </a:rPr>
              <a:t>k </a:t>
            </a:r>
            <a:r>
              <a:rPr lang="sk-SK" sz="1800" dirty="0">
                <a:solidFill>
                  <a:srgbClr val="0070C0"/>
                </a:solidFill>
              </a:rPr>
              <a:t>vyhláške č. 248/2023 Z. z. </a:t>
            </a:r>
            <a:r>
              <a:rPr lang="sk-SK" sz="1800" dirty="0"/>
              <a:t>(výstavba nového komína, resp. rekonštrukcia spojená s úpravou výšky komína</a:t>
            </a:r>
            <a:r>
              <a:rPr lang="sk-SK" sz="1800" dirty="0" smtClean="0"/>
              <a:t>).</a:t>
            </a:r>
            <a:endParaRPr lang="sk-SK" sz="1800" dirty="0"/>
          </a:p>
          <a:p>
            <a:r>
              <a:rPr lang="sk-SK" sz="1800" dirty="0" smtClean="0"/>
              <a:t>Vzhľadom </a:t>
            </a:r>
            <a:r>
              <a:rPr lang="sk-SK" sz="1800" dirty="0"/>
              <a:t>na vplyv okolitej </a:t>
            </a:r>
            <a:r>
              <a:rPr lang="sk-SK" sz="1800" dirty="0" smtClean="0"/>
              <a:t>zástavby ustanovená </a:t>
            </a:r>
            <a:r>
              <a:rPr lang="sk-SK" sz="1800" dirty="0"/>
              <a:t>všeobecná minimálna výška komína </a:t>
            </a:r>
            <a:r>
              <a:rPr lang="sk-SK" sz="1800" dirty="0" smtClean="0"/>
              <a:t>nemusí byť </a:t>
            </a:r>
            <a:r>
              <a:rPr lang="sk-SK" sz="1800" dirty="0"/>
              <a:t>vždy dostatočná na zabezpečenie správnych rozptylových podmienok pri spaľovaní tuhých a kvapalných </a:t>
            </a:r>
            <a:r>
              <a:rPr lang="sk-SK" sz="1800" dirty="0" smtClean="0"/>
              <a:t>palív.</a:t>
            </a:r>
          </a:p>
          <a:p>
            <a:r>
              <a:rPr lang="sk-SK" sz="1800" b="1" dirty="0" smtClean="0"/>
              <a:t>Osobitne</a:t>
            </a:r>
            <a:r>
              <a:rPr lang="sk-SK" sz="1800" dirty="0" smtClean="0"/>
              <a:t> </a:t>
            </a:r>
            <a:r>
              <a:rPr lang="sk-SK" sz="1800" dirty="0"/>
              <a:t>je potrebné zvažovať </a:t>
            </a:r>
            <a:r>
              <a:rPr lang="sk-SK" sz="1800" dirty="0" smtClean="0"/>
              <a:t>výšku </a:t>
            </a:r>
            <a:r>
              <a:rPr lang="sk-SK" sz="1800" dirty="0"/>
              <a:t>komína, </a:t>
            </a:r>
            <a:r>
              <a:rPr lang="sk-SK" sz="1800" b="1" dirty="0"/>
              <a:t>ak ide o </a:t>
            </a:r>
            <a:r>
              <a:rPr lang="sk-SK" sz="1800" b="1" dirty="0" smtClean="0"/>
              <a:t>obytnú zástavbu situovanú do </a:t>
            </a:r>
            <a:r>
              <a:rPr lang="sk-SK" sz="1800" b="1" dirty="0"/>
              <a:t>svahu</a:t>
            </a:r>
            <a:r>
              <a:rPr lang="sk-SK" sz="1800" dirty="0"/>
              <a:t>. Dôležitá je predovšetkým dostatočná výška komína najmä pri spaľovaní tuhých palív vrátane biomasy – kusového dreva. </a:t>
            </a:r>
            <a:r>
              <a:rPr lang="sk-SK" sz="1800" dirty="0" smtClean="0"/>
              <a:t>Potrebná správna regulácia v rámci územného plánovania.</a:t>
            </a:r>
            <a:endParaRPr lang="sk-SK" sz="1800" dirty="0"/>
          </a:p>
          <a:p>
            <a:r>
              <a:rPr lang="sk-SK" sz="1800" dirty="0" smtClean="0"/>
              <a:t>Zo </a:t>
            </a:r>
            <a:r>
              <a:rPr lang="sk-SK" sz="1800" dirty="0"/>
              <a:t>strany obce je </a:t>
            </a:r>
            <a:r>
              <a:rPr lang="sk-SK" sz="1800" dirty="0" smtClean="0"/>
              <a:t>oprávnené </a:t>
            </a:r>
            <a:r>
              <a:rPr lang="sk-SK" sz="1800" dirty="0"/>
              <a:t>pri vydávaní súhlasu na vydanie povolenia stavby stacionárneho zdroja požadovať výpočet výšky komína v projektovej dokumentácii</a:t>
            </a:r>
            <a:r>
              <a:rPr lang="sk-SK" sz="1800" dirty="0" smtClean="0"/>
              <a:t>. </a:t>
            </a:r>
            <a:endParaRPr lang="sk-SK" sz="1800" dirty="0"/>
          </a:p>
          <a:p>
            <a:endParaRPr lang="sk-SK" sz="18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985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Kvalita </a:t>
            </a:r>
            <a:r>
              <a:rPr lang="sk-SK" sz="3200" b="1" dirty="0" smtClean="0">
                <a:solidFill>
                  <a:srgbClr val="002060"/>
                </a:solidFill>
              </a:rPr>
              <a:t>palív a palivá pre MSZ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40610"/>
            <a:ext cx="10515600" cy="4932757"/>
          </a:xfrm>
        </p:spPr>
        <p:txBody>
          <a:bodyPr>
            <a:noAutofit/>
          </a:bodyPr>
          <a:lstStyle/>
          <a:p>
            <a:r>
              <a:rPr lang="sk-SK" sz="1800" dirty="0" smtClean="0"/>
              <a:t>V malých spaľovacích zariadeniach určených </a:t>
            </a:r>
            <a:r>
              <a:rPr lang="sk-SK" sz="1800" dirty="0"/>
              <a:t>na vykurovanie domácností je možné spaľovať iba palivá, ktoré sú </a:t>
            </a:r>
            <a:r>
              <a:rPr lang="sk-SK" sz="1800" b="1" dirty="0">
                <a:solidFill>
                  <a:srgbClr val="0070C0"/>
                </a:solidFill>
              </a:rPr>
              <a:t>určené súhlasom obce</a:t>
            </a:r>
            <a:r>
              <a:rPr lang="sk-SK" sz="1800" dirty="0"/>
              <a:t>. Ak požiadavky na palivo obcou takto nie sú určené, </a:t>
            </a:r>
            <a:r>
              <a:rPr lang="sk-SK" sz="1800" dirty="0" smtClean="0"/>
              <a:t>prevádzkovateľ má povinnosť spaľovať </a:t>
            </a:r>
            <a:r>
              <a:rPr lang="sk-SK" sz="1800" dirty="0"/>
              <a:t>iba </a:t>
            </a:r>
            <a:r>
              <a:rPr lang="sk-SK" sz="1800" b="1" dirty="0">
                <a:solidFill>
                  <a:srgbClr val="0070C0"/>
                </a:solidFill>
              </a:rPr>
              <a:t>palivá uvedené v dokumentácii </a:t>
            </a:r>
            <a:r>
              <a:rPr lang="sk-SK" sz="1800" b="1" dirty="0" smtClean="0">
                <a:solidFill>
                  <a:srgbClr val="0070C0"/>
                </a:solidFill>
              </a:rPr>
              <a:t>zariadenia </a:t>
            </a:r>
            <a:r>
              <a:rPr lang="sk-SK" sz="1800" dirty="0"/>
              <a:t>(§ 35 ods. 1 písm. d)).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Všeobecné </a:t>
            </a:r>
            <a:r>
              <a:rPr lang="sk-SK" sz="1800" dirty="0"/>
              <a:t>požiadavky na spaľovanie biomasy ako paliva sú uvedené v </a:t>
            </a:r>
            <a:r>
              <a:rPr lang="sk-SK" sz="1800" b="1" dirty="0">
                <a:solidFill>
                  <a:srgbClr val="0070C0"/>
                </a:solidFill>
              </a:rPr>
              <a:t>prílohe č. 4 časti VI vyhlášky č. 248/2023 Z. z</a:t>
            </a:r>
            <a:r>
              <a:rPr lang="sk-SK" sz="1800" b="1" dirty="0" smtClean="0">
                <a:solidFill>
                  <a:srgbClr val="0070C0"/>
                </a:solidFill>
              </a:rPr>
              <a:t>.</a:t>
            </a:r>
            <a:r>
              <a:rPr lang="sk-SK" sz="1800" dirty="0" smtClean="0"/>
              <a:t>: </a:t>
            </a:r>
          </a:p>
          <a:p>
            <a:pPr marL="357188" indent="0">
              <a:buNone/>
            </a:pPr>
            <a:r>
              <a:rPr lang="sk-SK" sz="1800" dirty="0" smtClean="0"/>
              <a:t>„</a:t>
            </a:r>
            <a:r>
              <a:rPr lang="sk-SK" sz="1800" i="1" dirty="0"/>
              <a:t>V kotloch s menovitým tepelným príkonom menším ako 0,3 MW sa môže spaľovať </a:t>
            </a:r>
            <a:r>
              <a:rPr lang="sk-SK" sz="1800" i="1" dirty="0">
                <a:solidFill>
                  <a:srgbClr val="0070C0"/>
                </a:solidFill>
              </a:rPr>
              <a:t>len čisté nekontaminované prírodné drevo</a:t>
            </a:r>
            <a:r>
              <a:rPr lang="sk-SK" sz="1800" i="1" dirty="0"/>
              <a:t> mechanicky upravené podľa požiadaviek výrobcu kotla, napríklad </a:t>
            </a:r>
            <a:r>
              <a:rPr lang="sk-SK" sz="1800" i="1" dirty="0">
                <a:solidFill>
                  <a:srgbClr val="0070C0"/>
                </a:solidFill>
              </a:rPr>
              <a:t>kusové drevo, brikety, štiepky, </a:t>
            </a:r>
            <a:r>
              <a:rPr lang="sk-SK" sz="1800" i="1" dirty="0" err="1">
                <a:solidFill>
                  <a:srgbClr val="0070C0"/>
                </a:solidFill>
              </a:rPr>
              <a:t>pelety</a:t>
            </a:r>
            <a:r>
              <a:rPr lang="sk-SK" sz="1800" i="1" dirty="0">
                <a:solidFill>
                  <a:srgbClr val="0070C0"/>
                </a:solidFill>
              </a:rPr>
              <a:t> </a:t>
            </a:r>
            <a:r>
              <a:rPr lang="sk-SK" sz="1800" i="1" dirty="0"/>
              <a:t>alebo </a:t>
            </a:r>
            <a:r>
              <a:rPr lang="sk-SK" sz="1800" i="1" dirty="0">
                <a:solidFill>
                  <a:srgbClr val="0070C0"/>
                </a:solidFill>
              </a:rPr>
              <a:t>iná prírodná biomasa upravená na palivo </a:t>
            </a:r>
            <a:r>
              <a:rPr lang="sk-SK" sz="1800" i="1" dirty="0"/>
              <a:t>podľa požiadaviek výrobcu kotla, napríklad slama, trstina. Vlhkosť spaľovaných materiálov nesmie prevýšiť </a:t>
            </a:r>
            <a:r>
              <a:rPr lang="sk-SK" sz="1800" b="1" i="1" dirty="0">
                <a:solidFill>
                  <a:srgbClr val="0070C0"/>
                </a:solidFill>
              </a:rPr>
              <a:t>25 %</a:t>
            </a:r>
            <a:r>
              <a:rPr lang="sk-SK" sz="1800" i="1" dirty="0"/>
              <a:t>.</a:t>
            </a:r>
            <a:r>
              <a:rPr lang="sk-SK" sz="1800" dirty="0"/>
              <a:t>“</a:t>
            </a:r>
          </a:p>
          <a:p>
            <a:r>
              <a:rPr lang="sk-SK" sz="1800" dirty="0" smtClean="0"/>
              <a:t>Za </a:t>
            </a:r>
            <a:r>
              <a:rPr lang="sk-SK" sz="1800" dirty="0"/>
              <a:t>vhodné palivové drevo na vykurovanie sa považuje drevo s vlhkosťou nižšou ako </a:t>
            </a:r>
            <a:r>
              <a:rPr lang="sk-SK" sz="1800" b="1" dirty="0">
                <a:solidFill>
                  <a:srgbClr val="0070C0"/>
                </a:solidFill>
              </a:rPr>
              <a:t>25 </a:t>
            </a:r>
            <a:r>
              <a:rPr lang="sk-SK" sz="1800" b="1" dirty="0" smtClean="0">
                <a:solidFill>
                  <a:srgbClr val="0070C0"/>
                </a:solidFill>
              </a:rPr>
              <a:t>%</a:t>
            </a:r>
            <a:r>
              <a:rPr lang="sk-SK" sz="1800" dirty="0" smtClean="0"/>
              <a:t>, ktoré sa </a:t>
            </a:r>
            <a:r>
              <a:rPr lang="sk-SK" sz="1800" dirty="0"/>
              <a:t>dosiahne prirodzeným sušením dreva po dobu približne 2 rokov.  </a:t>
            </a:r>
          </a:p>
          <a:p>
            <a:r>
              <a:rPr lang="sk-SK" sz="1800" dirty="0"/>
              <a:t>Avšak v praxi sa spaľuje aj </a:t>
            </a:r>
            <a:r>
              <a:rPr lang="sk-SK" sz="1800" dirty="0">
                <a:solidFill>
                  <a:srgbClr val="0070C0"/>
                </a:solidFill>
              </a:rPr>
              <a:t>nedostatočne presušené palivové drevo</a:t>
            </a:r>
            <a:r>
              <a:rPr lang="sk-SK" sz="1800" dirty="0"/>
              <a:t>, </a:t>
            </a:r>
            <a:r>
              <a:rPr lang="sk-SK" sz="1800" dirty="0">
                <a:solidFill>
                  <a:srgbClr val="0070C0"/>
                </a:solidFill>
              </a:rPr>
              <a:t>nekvalitné uhlie, zakázané paliva </a:t>
            </a:r>
            <a:r>
              <a:rPr lang="sk-SK" sz="1800" dirty="0"/>
              <a:t>alebo </a:t>
            </a:r>
            <a:r>
              <a:rPr lang="sk-SK" sz="1800" dirty="0">
                <a:solidFill>
                  <a:srgbClr val="0070C0"/>
                </a:solidFill>
              </a:rPr>
              <a:t>odpad</a:t>
            </a:r>
            <a:r>
              <a:rPr lang="sk-SK" sz="1800" dirty="0"/>
              <a:t>, </a:t>
            </a:r>
            <a:r>
              <a:rPr lang="sk-SK" sz="1800" dirty="0" smtClean="0"/>
              <a:t>čoho dôsledkom sú </a:t>
            </a:r>
            <a:r>
              <a:rPr lang="sk-SK" sz="1800" dirty="0"/>
              <a:t>početné </a:t>
            </a:r>
            <a:r>
              <a:rPr lang="sk-SK" sz="1800" dirty="0" smtClean="0"/>
              <a:t>podnety.</a:t>
            </a:r>
          </a:p>
          <a:p>
            <a:endParaRPr lang="sk-SK" sz="1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0868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Zákazy a zakázané </a:t>
            </a:r>
            <a:r>
              <a:rPr lang="sk-SK" sz="3200" b="1" dirty="0" smtClean="0">
                <a:solidFill>
                  <a:srgbClr val="002060"/>
                </a:solidFill>
              </a:rPr>
              <a:t>palivá</a:t>
            </a:r>
            <a:endParaRPr lang="sk-SK" sz="3200" b="1" dirty="0">
              <a:solidFill>
                <a:srgbClr val="00206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4863" y="1097280"/>
            <a:ext cx="10700001" cy="5276088"/>
          </a:xfrm>
        </p:spPr>
        <p:txBody>
          <a:bodyPr>
            <a:noAutofit/>
          </a:bodyPr>
          <a:lstStyle/>
          <a:p>
            <a:r>
              <a:rPr lang="sk-SK" sz="1800" dirty="0"/>
              <a:t>V  spaľovacích zariadeniach s menovitým tepelným príkonom do 0,3 MW je </a:t>
            </a:r>
            <a:r>
              <a:rPr lang="sk-SK" sz="1800" b="1" dirty="0"/>
              <a:t>zakázané </a:t>
            </a:r>
            <a:r>
              <a:rPr lang="sk-SK" sz="1800" b="1" dirty="0" smtClean="0"/>
              <a:t>spaľovať</a:t>
            </a:r>
            <a:r>
              <a:rPr lang="sk-SK" sz="1800" dirty="0" smtClean="0"/>
              <a:t>:</a:t>
            </a:r>
          </a:p>
          <a:p>
            <a:pPr marL="447675" lvl="1" indent="-285750">
              <a:buFont typeface="Courier New" panose="02070309020205020404" pitchFamily="49" charset="0"/>
              <a:buChar char="o"/>
            </a:pPr>
            <a:r>
              <a:rPr lang="sk-SK" sz="1800" b="1" dirty="0" smtClean="0">
                <a:solidFill>
                  <a:srgbClr val="0070C0"/>
                </a:solidFill>
              </a:rPr>
              <a:t>odpad</a:t>
            </a:r>
            <a:r>
              <a:rPr lang="sk-SK" sz="1800" dirty="0" smtClean="0"/>
              <a:t> </a:t>
            </a:r>
            <a:r>
              <a:rPr lang="sk-SK" sz="1800" dirty="0"/>
              <a:t>podľa </a:t>
            </a:r>
            <a:r>
              <a:rPr lang="sk-SK" sz="1800" dirty="0">
                <a:solidFill>
                  <a:srgbClr val="0070C0"/>
                </a:solidFill>
              </a:rPr>
              <a:t>§ 32 písm. </a:t>
            </a:r>
            <a:r>
              <a:rPr lang="sk-SK" sz="1800" b="1" dirty="0">
                <a:solidFill>
                  <a:srgbClr val="0070C0"/>
                </a:solidFill>
              </a:rPr>
              <a:t>a)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smtClean="0"/>
              <a:t>zákona: </a:t>
            </a:r>
            <a:r>
              <a:rPr lang="sk-SK" sz="1800" dirty="0"/>
              <a:t>(komunálny odpad z domácností, drevotrieska, plasty, okenné rámy alebo iná </a:t>
            </a:r>
            <a:r>
              <a:rPr lang="sk-SK" sz="1800" dirty="0" smtClean="0"/>
              <a:t>chemicky </a:t>
            </a:r>
            <a:r>
              <a:rPr lang="sk-SK" sz="1800" dirty="0"/>
              <a:t>ošetrená drevná biomasa a podobne). Ustanovenie zakazuje spaľovať odpad v iných zariadeniach, ako sú spaľovne odpadu alebo zariadenia na spoluspaľovanie odpadu. </a:t>
            </a:r>
            <a:endParaRPr lang="sk-SK" sz="1800" dirty="0" smtClean="0"/>
          </a:p>
          <a:p>
            <a:pPr marL="733425" lvl="1" indent="-285750">
              <a:buFont typeface="Wingdings" panose="05000000000000000000" pitchFamily="2" charset="2"/>
              <a:buChar char="Ø"/>
            </a:pPr>
            <a:r>
              <a:rPr lang="sk-SK" sz="1800" dirty="0" smtClean="0"/>
              <a:t>Samotný </a:t>
            </a:r>
            <a:r>
              <a:rPr lang="sk-SK" sz="1800" b="1" dirty="0"/>
              <a:t>zákaz spaľovať komunálny odpad na voľnom priestranstve a vo vykurovacích zariadeniach v domácnostiach </a:t>
            </a:r>
            <a:r>
              <a:rPr lang="sk-SK" sz="1800" dirty="0"/>
              <a:t>je ustanovený aj v </a:t>
            </a:r>
            <a:r>
              <a:rPr lang="sk-SK" sz="1800" b="1" dirty="0">
                <a:solidFill>
                  <a:srgbClr val="0070C0"/>
                </a:solidFill>
              </a:rPr>
              <a:t>§ 13 písm. h) zákona č. 79/2015 Z. z. o odpadoch </a:t>
            </a:r>
            <a:r>
              <a:rPr lang="sk-SK" sz="1800" dirty="0"/>
              <a:t>a o zmene a doplnení niektorých zákonov v znení neskorších </a:t>
            </a:r>
            <a:r>
              <a:rPr lang="sk-SK" sz="1800" dirty="0" smtClean="0"/>
              <a:t>predpisov,</a:t>
            </a:r>
          </a:p>
          <a:p>
            <a:pPr marL="447675" lvl="1" indent="-285750">
              <a:buFont typeface="Courier New" panose="02070309020205020404" pitchFamily="49" charset="0"/>
              <a:buChar char="o"/>
            </a:pPr>
            <a:r>
              <a:rPr lang="sk-SK" sz="1800" b="1" dirty="0" smtClean="0">
                <a:solidFill>
                  <a:srgbClr val="0070C0"/>
                </a:solidFill>
              </a:rPr>
              <a:t>hnedé uhlie energetické</a:t>
            </a:r>
            <a:r>
              <a:rPr lang="sk-SK" sz="1800" dirty="0" smtClean="0"/>
              <a:t>, </a:t>
            </a:r>
            <a:r>
              <a:rPr lang="sk-SK" sz="1800" b="1" dirty="0" smtClean="0">
                <a:solidFill>
                  <a:srgbClr val="0070C0"/>
                </a:solidFill>
              </a:rPr>
              <a:t>lignit</a:t>
            </a:r>
            <a:r>
              <a:rPr lang="sk-SK" sz="1800" dirty="0" smtClean="0"/>
              <a:t>, </a:t>
            </a:r>
            <a:r>
              <a:rPr lang="sk-SK" sz="1800" b="1" dirty="0" smtClean="0">
                <a:solidFill>
                  <a:srgbClr val="0070C0"/>
                </a:solidFill>
              </a:rPr>
              <a:t>uhoľné kaly</a:t>
            </a:r>
            <a:r>
              <a:rPr lang="sk-SK" sz="1800" dirty="0" smtClean="0"/>
              <a:t>, </a:t>
            </a:r>
            <a:r>
              <a:rPr lang="sk-SK" sz="1800" b="1" dirty="0" smtClean="0">
                <a:solidFill>
                  <a:srgbClr val="0070C0"/>
                </a:solidFill>
              </a:rPr>
              <a:t>uhoľný prach</a:t>
            </a:r>
            <a:r>
              <a:rPr lang="sk-SK" sz="1800" dirty="0" smtClean="0"/>
              <a:t>, </a:t>
            </a:r>
            <a:r>
              <a:rPr lang="sk-SK" sz="1800" b="1" dirty="0" err="1" smtClean="0">
                <a:solidFill>
                  <a:srgbClr val="0070C0"/>
                </a:solidFill>
              </a:rPr>
              <a:t>preplástky</a:t>
            </a:r>
            <a:r>
              <a:rPr lang="sk-SK" sz="1800" dirty="0" smtClean="0"/>
              <a:t> a </a:t>
            </a:r>
            <a:r>
              <a:rPr lang="sk-SK" sz="1800" b="1" dirty="0" smtClean="0">
                <a:solidFill>
                  <a:srgbClr val="0070C0"/>
                </a:solidFill>
              </a:rPr>
              <a:t>druhotné palivá </a:t>
            </a:r>
            <a:r>
              <a:rPr lang="sk-SK" sz="1800" dirty="0" smtClean="0"/>
              <a:t>podľa </a:t>
            </a:r>
            <a:r>
              <a:rPr lang="sk-SK" sz="1800" dirty="0" smtClean="0">
                <a:solidFill>
                  <a:srgbClr val="0070C0"/>
                </a:solidFill>
              </a:rPr>
              <a:t>§ 32 písm. </a:t>
            </a:r>
            <a:r>
              <a:rPr lang="sk-SK" sz="1800" b="1" dirty="0" smtClean="0">
                <a:solidFill>
                  <a:srgbClr val="0070C0"/>
                </a:solidFill>
              </a:rPr>
              <a:t>c)</a:t>
            </a:r>
            <a:r>
              <a:rPr lang="sk-SK" sz="1800" dirty="0" smtClean="0">
                <a:solidFill>
                  <a:srgbClr val="0070C0"/>
                </a:solidFill>
              </a:rPr>
              <a:t> </a:t>
            </a:r>
            <a:r>
              <a:rPr lang="sk-SK" sz="1800" dirty="0" smtClean="0"/>
              <a:t>zákona. Tieto palivá nie </a:t>
            </a:r>
            <a:r>
              <a:rPr lang="sk-SK" sz="1800" dirty="0"/>
              <a:t>sú určené na spaľovanie v domácnostiach, nakoľko zariadenia v domácnostiach nie sú vybavené odlučovacími zariadeniami na zachytávanie znečisťujúcich látok z týchto </a:t>
            </a:r>
            <a:r>
              <a:rPr lang="sk-SK" sz="1800" dirty="0" err="1"/>
              <a:t>vysokoemisných</a:t>
            </a:r>
            <a:r>
              <a:rPr lang="sk-SK" sz="1800" dirty="0"/>
              <a:t> palív. </a:t>
            </a:r>
            <a:endParaRPr lang="sk-SK" sz="1800" dirty="0" smtClean="0"/>
          </a:p>
          <a:p>
            <a:r>
              <a:rPr lang="sk-SK" sz="1800" dirty="0" smtClean="0"/>
              <a:t>Podľa </a:t>
            </a:r>
            <a:r>
              <a:rPr lang="sk-SK" sz="1800" dirty="0"/>
              <a:t>§ </a:t>
            </a:r>
            <a:r>
              <a:rPr lang="sk-SK" sz="1800" b="1" dirty="0"/>
              <a:t>37 ods. 2 </a:t>
            </a:r>
            <a:r>
              <a:rPr lang="sk-SK" sz="1800" dirty="0"/>
              <a:t>zákona </a:t>
            </a:r>
            <a:r>
              <a:rPr lang="sk-SK" sz="1800" dirty="0" smtClean="0"/>
              <a:t>sa zakazuje </a:t>
            </a:r>
            <a:r>
              <a:rPr lang="sk-SK" sz="1800" dirty="0"/>
              <a:t>dodávanie do maloobchodnej siete, predaj a poskytovanie </a:t>
            </a:r>
            <a:r>
              <a:rPr lang="sk-SK" sz="1800" dirty="0" smtClean="0"/>
              <a:t>fyzickým osobám </a:t>
            </a:r>
            <a:r>
              <a:rPr lang="sk-SK" sz="1800" dirty="0" err="1"/>
              <a:t>vysokoemisné</a:t>
            </a:r>
            <a:r>
              <a:rPr lang="sk-SK" sz="1800" dirty="0"/>
              <a:t> palivá, ktorými sú už </a:t>
            </a:r>
            <a:r>
              <a:rPr lang="sk-SK" sz="1800" dirty="0" smtClean="0"/>
              <a:t>uvedené zakázané palivá.</a:t>
            </a:r>
          </a:p>
          <a:p>
            <a:pPr marL="0" indent="0" algn="ctr">
              <a:spcBef>
                <a:spcPts val="0"/>
              </a:spcBef>
              <a:buNone/>
            </a:pPr>
            <a:endParaRPr lang="sk-SK" sz="1800" dirty="0" smtClean="0">
              <a:hlinkClick r:id="rId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sk-SK" sz="1800" dirty="0">
              <a:hlinkClick r:id="rId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sk-SK" sz="1800" dirty="0" smtClean="0">
              <a:hlinkClick r:id="rId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sk-SK" sz="1800" dirty="0">
              <a:hlinkClick r:id="rId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sk-SK" sz="1800" dirty="0" smtClean="0">
              <a:hlinkClick r:id="rId2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</a:t>
            </a:r>
            <a:r>
              <a:rPr lang="sk-SK" sz="1800" dirty="0" smtClean="0">
                <a:hlinkClick r:id="rId2"/>
              </a:rPr>
              <a:t>www.minzp.sk/files/oblasti/ovzdusie/ochrana-ovzdusia/informacie/spalovanie-tuhych-paliv-domacnostiach_november2024.pdf</a:t>
            </a:r>
            <a:endParaRPr lang="sk-SK" sz="240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8" name="imag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694" y="4543755"/>
            <a:ext cx="1892529" cy="1152000"/>
          </a:xfrm>
          <a:prstGeom prst="rect">
            <a:avLst/>
          </a:prstGeom>
          <a:ln/>
        </p:spPr>
      </p:pic>
      <p:pic>
        <p:nvPicPr>
          <p:cNvPr id="10" name="image2.jpg" descr="https://turanyi-tuzep.hu/pictures/image/n_lignit-barna-szen_130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07862" y="4543755"/>
            <a:ext cx="1948283" cy="1152000"/>
          </a:xfrm>
          <a:prstGeom prst="rect">
            <a:avLst/>
          </a:prstGeom>
          <a:ln/>
        </p:spPr>
      </p:pic>
      <p:pic>
        <p:nvPicPr>
          <p:cNvPr id="11" name="image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16784" y="4543755"/>
            <a:ext cx="1698690" cy="1152000"/>
          </a:xfrm>
          <a:prstGeom prst="rect">
            <a:avLst/>
          </a:prstGeom>
          <a:ln/>
        </p:spPr>
      </p:pic>
      <p:pic>
        <p:nvPicPr>
          <p:cNvPr id="12" name="image6.png"/>
          <p:cNvPicPr>
            <a:picLocks noChangeAspect="1"/>
          </p:cNvPicPr>
          <p:nvPr/>
        </p:nvPicPr>
        <p:blipFill>
          <a:blip r:embed="rId6"/>
          <a:srcRect t="3879"/>
          <a:stretch>
            <a:fillRect/>
          </a:stretch>
        </p:blipFill>
        <p:spPr>
          <a:xfrm>
            <a:off x="5976113" y="4543755"/>
            <a:ext cx="1882637" cy="1152000"/>
          </a:xfrm>
          <a:prstGeom prst="rect">
            <a:avLst/>
          </a:prstGeom>
          <a:ln/>
        </p:spPr>
      </p:pic>
      <p:pic>
        <p:nvPicPr>
          <p:cNvPr id="13" name="image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19389" y="4543755"/>
            <a:ext cx="1609713" cy="1152000"/>
          </a:xfrm>
          <a:prstGeom prst="rect">
            <a:avLst/>
          </a:prstGeom>
          <a:ln/>
        </p:spPr>
      </p:pic>
      <p:pic>
        <p:nvPicPr>
          <p:cNvPr id="14" name="image7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89741" y="4543755"/>
            <a:ext cx="2381185" cy="115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85522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AFCCA825D5841AFC6E7C378162011" ma:contentTypeVersion="18" ma:contentTypeDescription="Create a new document." ma:contentTypeScope="" ma:versionID="a5cc2972f5ffc377c3956367fc782022">
  <xsd:schema xmlns:xsd="http://www.w3.org/2001/XMLSchema" xmlns:xs="http://www.w3.org/2001/XMLSchema" xmlns:p="http://schemas.microsoft.com/office/2006/metadata/properties" xmlns:ns3="89c240f2-eaf7-484b-bfa9-8863671db63d" xmlns:ns4="85686878-e9d8-4bda-a44b-3cbea995812c" targetNamespace="http://schemas.microsoft.com/office/2006/metadata/properties" ma:root="true" ma:fieldsID="e4c99f871000abe59d72dea47bd6e75d" ns3:_="" ns4:_="">
    <xsd:import namespace="89c240f2-eaf7-484b-bfa9-8863671db63d"/>
    <xsd:import namespace="85686878-e9d8-4bda-a44b-3cbea99581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240f2-eaf7-484b-bfa9-8863671db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86878-e9d8-4bda-a44b-3cbea99581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c240f2-eaf7-484b-bfa9-8863671db63d" xsi:nil="true"/>
  </documentManagement>
</p:properties>
</file>

<file path=customXml/itemProps1.xml><?xml version="1.0" encoding="utf-8"?>
<ds:datastoreItem xmlns:ds="http://schemas.openxmlformats.org/officeDocument/2006/customXml" ds:itemID="{1EBAFC1A-1095-4A33-854C-17375B8AB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240f2-eaf7-484b-bfa9-8863671db63d"/>
    <ds:schemaRef ds:uri="85686878-e9d8-4bda-a44b-3cbea9958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D5AC9-ECDF-4110-A5CF-21AB02C16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FBF92-10C9-413B-9241-DBB2C13F62A3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89c240f2-eaf7-484b-bfa9-8863671db63d"/>
    <ds:schemaRef ds:uri="http://schemas.microsoft.com/office/infopath/2007/PartnerControls"/>
    <ds:schemaRef ds:uri="http://schemas.openxmlformats.org/package/2006/metadata/core-properties"/>
    <ds:schemaRef ds:uri="85686878-e9d8-4bda-a44b-3cbea99581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prezentacia-MZP</Template>
  <TotalTime>7500</TotalTime>
  <Words>4361</Words>
  <Application>Microsoft Office PowerPoint</Application>
  <PresentationFormat>Širokouhlá</PresentationFormat>
  <Paragraphs>293</Paragraphs>
  <Slides>33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DejaVu Sans</vt:lpstr>
      <vt:lpstr>Wingdings</vt:lpstr>
      <vt:lpstr>Motív Office</vt:lpstr>
      <vt:lpstr>Malé spaľovacie zariadenia</vt:lpstr>
      <vt:lpstr>Spaľovanie tuhých palív (látok) v domácnosti</vt:lpstr>
      <vt:lpstr>Čo je malé spaľovacie zariadenie</vt:lpstr>
      <vt:lpstr>Vplyv spaľovania tuhých palív (látok) v domácnostiach</vt:lpstr>
      <vt:lpstr>Povoľovanie malých spaľovacích zariadení v domácnostiach</vt:lpstr>
      <vt:lpstr>Povoľovanie malých zdrojov znečisťovania ovzdušia</vt:lpstr>
      <vt:lpstr>Požiadavky na rozptyl emisií znečisťujúcich látok</vt:lpstr>
      <vt:lpstr>Kvalita palív a palivá pre MSZ</vt:lpstr>
      <vt:lpstr>Zákazy a zakázané palivá</vt:lpstr>
      <vt:lpstr>Zákazy a zakázané paliva</vt:lpstr>
      <vt:lpstr>Sankcie za spaľovanie zakázaných palív a odpadov</vt:lpstr>
      <vt:lpstr>Ako riešiť problematiku spaľovania tuhých palív (látok) v domácnostiach</vt:lpstr>
      <vt:lpstr>Ako riešiť problematiku spaľovania tuhých palív (látok) v domácnostiach</vt:lpstr>
      <vt:lpstr>Podnety týkajúce sa spaľovacích zariadení</vt:lpstr>
      <vt:lpstr>Rizikové oblasti ako súčasť oblasti riadenia kvality ovzdušia</vt:lpstr>
      <vt:lpstr>Možné zdroje financovania výmeny kotlov </vt:lpstr>
      <vt:lpstr>Ako riešiť problematiku energetickej chudoby</vt:lpstr>
      <vt:lpstr>Aktivity v rámci projektu LIFE IP - Zlepšenie kvality ovzdušia</vt:lpstr>
      <vt:lpstr>Osveta v ochrane ovzdušia</vt:lpstr>
      <vt:lpstr>Zverejnené informácie a dokumenty v ochrane ovzdušia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Evidencia malých zdrojov znečisťovania ovzdušia </vt:lpstr>
      <vt:lpstr>Evidencia MZZO</vt:lpstr>
      <vt:lpstr>Evidencia MZZO - údaje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aplikačné úradné postupy</dc:title>
  <dc:creator>Vilkovský Igor</dc:creator>
  <cp:lastModifiedBy>IV</cp:lastModifiedBy>
  <cp:revision>739</cp:revision>
  <cp:lastPrinted>2024-12-11T17:19:41Z</cp:lastPrinted>
  <dcterms:created xsi:type="dcterms:W3CDTF">2021-06-08T04:57:13Z</dcterms:created>
  <dcterms:modified xsi:type="dcterms:W3CDTF">2024-12-17T08:10:08Z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  <property fmtid="{D5CDD505-2E9C-101B-9397-08002B2CF9AE}" pid="3" name="ContentTypeId">
    <vt:lpwstr>0x0101004D8AFCCA825D5841AFC6E7C378162011</vt:lpwstr>
  </property>
</Properties>
</file>