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9" r:id="rId3"/>
    <p:sldId id="290" r:id="rId4"/>
    <p:sldId id="291" r:id="rId5"/>
    <p:sldId id="287" r:id="rId6"/>
    <p:sldId id="289" r:id="rId7"/>
    <p:sldId id="288" r:id="rId8"/>
    <p:sldId id="292" r:id="rId9"/>
    <p:sldId id="294" r:id="rId10"/>
    <p:sldId id="293" r:id="rId11"/>
    <p:sldId id="296" r:id="rId12"/>
    <p:sldId id="297" r:id="rId13"/>
    <p:sldId id="298" r:id="rId14"/>
    <p:sldId id="300" r:id="rId15"/>
    <p:sldId id="302" r:id="rId16"/>
    <p:sldId id="304" r:id="rId17"/>
    <p:sldId id="306" r:id="rId18"/>
    <p:sldId id="307" r:id="rId19"/>
    <p:sldId id="308" r:id="rId20"/>
    <p:sldId id="303" r:id="rId21"/>
    <p:sldId id="301" r:id="rId22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tajte" id="{E75E278A-FF0E-49A4-B170-79828D63BBAD}">
          <p14:sldIdLst>
            <p14:sldId id="256"/>
          </p14:sldIdLst>
        </p14:section>
        <p14:section name="Návrh, morfing, zapisovanie, spolupráca, Chcem zistiť" id="{B9B51309-D148-4332-87C2-07BE32FBCA3B}">
          <p14:sldIdLst>
            <p14:sldId id="309"/>
            <p14:sldId id="290"/>
            <p14:sldId id="291"/>
            <p14:sldId id="287"/>
            <p14:sldId id="289"/>
            <p14:sldId id="288"/>
          </p14:sldIdLst>
        </p14:section>
        <p14:section name="Ďalšie informácie" id="{2CC34DB2-6590-42C0-AD4B-A04C6060184E}">
          <p14:sldIdLst>
            <p14:sldId id="292"/>
            <p14:sldId id="294"/>
            <p14:sldId id="293"/>
            <p14:sldId id="296"/>
            <p14:sldId id="297"/>
            <p14:sldId id="298"/>
            <p14:sldId id="300"/>
            <p14:sldId id="302"/>
            <p14:sldId id="304"/>
            <p14:sldId id="306"/>
            <p14:sldId id="307"/>
            <p14:sldId id="308"/>
            <p14:sldId id="303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D24726"/>
    <a:srgbClr val="404040"/>
    <a:srgbClr val="FF9B45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1" autoAdjust="0"/>
  </p:normalViewPr>
  <p:slideViewPr>
    <p:cSldViewPr snapToGrid="0">
      <p:cViewPr varScale="1">
        <p:scale>
          <a:sx n="66" d="100"/>
          <a:sy n="66" d="100"/>
        </p:scale>
        <p:origin x="573" y="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7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886F54-CF02-4094-9012-56144C9703C3}" type="datetime1">
              <a:rPr lang="sk-SK" smtClean="0"/>
              <a:t>15. 5. 2024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6F7381-9F77-4ADE-BBDE-2EEFFCAC3320}" type="datetime1">
              <a:rPr lang="sk-SK" noProof="0" smtClean="0"/>
              <a:t>15. 5. 2024</a:t>
            </a:fld>
            <a:endParaRPr lang="sk-SK" noProof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sk-SK" noProof="0" smtClean="0"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5196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896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40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8435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2274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925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34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1004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1275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087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8685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5891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923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73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904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650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529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4643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5735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453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sk-SK" sz="1800" noProof="0"/>
          </a:p>
        </p:txBody>
      </p:sp>
      <p:cxnSp>
        <p:nvCxnSpPr>
          <p:cNvPr id="12" name="Priama spojnica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Tretia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Štvrtá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Piata úroveň</a:t>
            </a:r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4C87C25-9ECA-46F6-83DD-3B7A6BC8F713}" type="datetime1">
              <a:rPr lang="sk-SK" noProof="0" smtClean="0"/>
              <a:t>15. 5. 2024</a:t>
            </a:fld>
            <a:endParaRPr lang="sk-SK" noProof="0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sk-SK" noProof="0" smtClean="0"/>
              <a:pPr/>
              <a:t>‹#›</a:t>
            </a:fld>
            <a:endParaRPr lang="sk-SK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0"/>
          </a:p>
        </p:txBody>
      </p:sp>
      <p:sp>
        <p:nvSpPr>
          <p:cNvPr id="10" name="Obdĺžni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Tretia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Štvrtá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sk-SK" noProof="0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sk-SK" sz="1800" noProof="0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sk-SK" noProof="0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/>
              <a:t>Kliknutím upravíte štýly predlohy textu</a:t>
            </a:r>
          </a:p>
          <a:p>
            <a:pPr lvl="1" rtl="0"/>
            <a:r>
              <a:rPr lang="sk-SK" noProof="0"/>
              <a:t>Druhá úroveň</a:t>
            </a:r>
          </a:p>
          <a:p>
            <a:pPr lvl="2" rtl="0"/>
            <a:r>
              <a:rPr lang="sk-SK" noProof="0"/>
              <a:t>Tretia úroveň</a:t>
            </a:r>
          </a:p>
          <a:p>
            <a:pPr lvl="3" rtl="0"/>
            <a:r>
              <a:rPr lang="sk-SK" noProof="0"/>
              <a:t>Štvrtá úroveň</a:t>
            </a:r>
          </a:p>
          <a:p>
            <a:pPr lvl="4" rtl="0"/>
            <a:r>
              <a:rPr lang="sk-SK" noProof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D995A8C-98C7-4D0D-B67D-9CF3BFD0C460}" type="datetime1">
              <a:rPr lang="sk-SK" noProof="0" smtClean="0"/>
              <a:t>15. 5. 2024</a:t>
            </a:fld>
            <a:endParaRPr lang="sk-SK" noProof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k-SK" noProof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sk-SK" noProof="0" smtClean="0"/>
              <a:pPr/>
              <a:t>‹#›</a:t>
            </a:fld>
            <a:endParaRPr lang="sk-SK" noProof="0"/>
          </a:p>
        </p:txBody>
      </p:sp>
      <p:cxnSp>
        <p:nvCxnSpPr>
          <p:cNvPr id="8" name="Priama spojnica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iliam.carach@gmail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133327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sk-SK" sz="4800" b="1" dirty="0">
                <a:solidFill>
                  <a:schemeClr val="bg1"/>
                </a:solidFill>
              </a:rPr>
              <a:t>Malý zdroj, veľký problém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sk-SK" sz="2400" dirty="0">
                <a:solidFill>
                  <a:schemeClr val="bg1"/>
                </a:solidFill>
                <a:latin typeface="+mj-lt"/>
              </a:rPr>
              <a:t>Ing. Viliam Carach, PhD.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B37DFBF-71BC-74A9-D4E1-C4ED5849B65C}"/>
              </a:ext>
            </a:extLst>
          </p:cNvPr>
          <p:cNvSpPr txBox="1"/>
          <p:nvPr/>
        </p:nvSpPr>
        <p:spPr>
          <a:xfrm>
            <a:off x="9703876" y="5932669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buNone/>
            </a:pPr>
            <a:r>
              <a:rPr lang="sk-SK" sz="1800" dirty="0">
                <a:solidFill>
                  <a:schemeClr val="bg1"/>
                </a:solidFill>
                <a:latin typeface="+mj-lt"/>
              </a:rPr>
              <a:t>Košice, 16.05.2024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7942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2 – Kachle na tuhé palivo;</a:t>
            </a:r>
          </a:p>
        </p:txBody>
      </p:sp>
      <p:sp>
        <p:nvSpPr>
          <p:cNvPr id="38" name="Zástupný symbol obsahu 17"/>
          <p:cNvSpPr txBox="1">
            <a:spLocks/>
          </p:cNvSpPr>
          <p:nvPr/>
        </p:nvSpPr>
        <p:spPr>
          <a:xfrm>
            <a:off x="541609" y="1524707"/>
            <a:ext cx="11058871" cy="482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k-SK" b="1" dirty="0">
              <a:solidFill>
                <a:srgbClr val="DD462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k-S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Skupina 4" descr="Malý krúžok s číslom 1 označujúci krok číslo 1">
            <a:extLst>
              <a:ext uri="{FF2B5EF4-FFF2-40B4-BE49-F238E27FC236}">
                <a16:creationId xmlns:a16="http://schemas.microsoft.com/office/drawing/2014/main" id="{A1BA1217-5690-51F8-8D12-015A80259DF1}"/>
              </a:ext>
            </a:extLst>
          </p:cNvPr>
          <p:cNvGrpSpPr/>
          <p:nvPr/>
        </p:nvGrpSpPr>
        <p:grpSpPr bwMode="blackWhite">
          <a:xfrm>
            <a:off x="541609" y="1412296"/>
            <a:ext cx="558179" cy="409838"/>
            <a:chOff x="6953426" y="711274"/>
            <a:chExt cx="558179" cy="409838"/>
          </a:xfrm>
        </p:grpSpPr>
        <p:sp>
          <p:nvSpPr>
            <p:cNvPr id="6" name="Ovál 5" descr="Malý krúžok">
              <a:extLst>
                <a:ext uri="{FF2B5EF4-FFF2-40B4-BE49-F238E27FC236}">
                  <a16:creationId xmlns:a16="http://schemas.microsoft.com/office/drawing/2014/main" id="{EFDFD44D-BDB6-88E5-D158-BF65A0D5BB76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7" name="Textové pole 34" descr="Číslo 1">
              <a:extLst>
                <a:ext uri="{FF2B5EF4-FFF2-40B4-BE49-F238E27FC236}">
                  <a16:creationId xmlns:a16="http://schemas.microsoft.com/office/drawing/2014/main" id="{65442374-BE61-5781-949A-C43E059A7B42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0" name="BlokTextu 9">
            <a:extLst>
              <a:ext uri="{FF2B5EF4-FFF2-40B4-BE49-F238E27FC236}">
                <a16:creationId xmlns:a16="http://schemas.microsoft.com/office/drawing/2014/main" id="{799519A8-4245-1D68-692A-44D88BA0EB9A}"/>
              </a:ext>
            </a:extLst>
          </p:cNvPr>
          <p:cNvSpPr txBox="1"/>
          <p:nvPr/>
        </p:nvSpPr>
        <p:spPr>
          <a:xfrm>
            <a:off x="1171431" y="14528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Menovitý tepelný príkon cca 12 kW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7F547D1-AFFB-8D06-B999-1D963F219D5F}"/>
              </a:ext>
            </a:extLst>
          </p:cNvPr>
          <p:cNvSpPr txBox="1"/>
          <p:nvPr/>
        </p:nvSpPr>
        <p:spPr>
          <a:xfrm>
            <a:off x="1171431" y="20740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Spotreba paliva (dreva) cca 0,5 kg/hod</a:t>
            </a:r>
            <a:endParaRPr lang="sk-SK" dirty="0"/>
          </a:p>
        </p:txBody>
      </p:sp>
      <p:grpSp>
        <p:nvGrpSpPr>
          <p:cNvPr id="12" name="Skupina 11" descr="Malý krúžok s číslom 1 označujúci krok číslo 1">
            <a:extLst>
              <a:ext uri="{FF2B5EF4-FFF2-40B4-BE49-F238E27FC236}">
                <a16:creationId xmlns:a16="http://schemas.microsoft.com/office/drawing/2014/main" id="{057D5B28-45E2-D708-70C9-7C05BD553474}"/>
              </a:ext>
            </a:extLst>
          </p:cNvPr>
          <p:cNvGrpSpPr/>
          <p:nvPr/>
        </p:nvGrpSpPr>
        <p:grpSpPr bwMode="blackWhite">
          <a:xfrm>
            <a:off x="539081" y="2071091"/>
            <a:ext cx="558179" cy="409838"/>
            <a:chOff x="6953426" y="711274"/>
            <a:chExt cx="558179" cy="409838"/>
          </a:xfrm>
        </p:grpSpPr>
        <p:sp>
          <p:nvSpPr>
            <p:cNvPr id="13" name="Ovál 12" descr="Malý krúžok">
              <a:extLst>
                <a:ext uri="{FF2B5EF4-FFF2-40B4-BE49-F238E27FC236}">
                  <a16:creationId xmlns:a16="http://schemas.microsoft.com/office/drawing/2014/main" id="{66C110F8-2AC8-F34F-FEBA-6C69AADBD990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14" name="Textové pole 34" descr="Číslo 1">
              <a:extLst>
                <a:ext uri="{FF2B5EF4-FFF2-40B4-BE49-F238E27FC236}">
                  <a16:creationId xmlns:a16="http://schemas.microsoft.com/office/drawing/2014/main" id="{A8C7416C-FB37-12B7-97AE-813DD15D2DB8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15" name="Skupina 14" descr="Malý krúžok s číslom 1 označujúci krok číslo 1">
            <a:extLst>
              <a:ext uri="{FF2B5EF4-FFF2-40B4-BE49-F238E27FC236}">
                <a16:creationId xmlns:a16="http://schemas.microsoft.com/office/drawing/2014/main" id="{9E93192A-7476-3FA3-DCFE-71C40D2C95F3}"/>
              </a:ext>
            </a:extLst>
          </p:cNvPr>
          <p:cNvGrpSpPr/>
          <p:nvPr/>
        </p:nvGrpSpPr>
        <p:grpSpPr bwMode="blackWhite">
          <a:xfrm>
            <a:off x="545261" y="2704358"/>
            <a:ext cx="558179" cy="409838"/>
            <a:chOff x="6953426" y="711274"/>
            <a:chExt cx="558179" cy="409838"/>
          </a:xfrm>
        </p:grpSpPr>
        <p:sp>
          <p:nvSpPr>
            <p:cNvPr id="16" name="Ovál 15" descr="Malý krúžok">
              <a:extLst>
                <a:ext uri="{FF2B5EF4-FFF2-40B4-BE49-F238E27FC236}">
                  <a16:creationId xmlns:a16="http://schemas.microsoft.com/office/drawing/2014/main" id="{7B1AA661-E72F-8924-A87E-4713BA9CBF38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17" name="Textové pole 34" descr="Číslo 1">
              <a:extLst>
                <a:ext uri="{FF2B5EF4-FFF2-40B4-BE49-F238E27FC236}">
                  <a16:creationId xmlns:a16="http://schemas.microsoft.com/office/drawing/2014/main" id="{68F2C466-3128-23E2-3A8C-C32D73D51660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18" name="BlokTextu 17">
            <a:extLst>
              <a:ext uri="{FF2B5EF4-FFF2-40B4-BE49-F238E27FC236}">
                <a16:creationId xmlns:a16="http://schemas.microsoft.com/office/drawing/2014/main" id="{FB323AC7-7A9C-A9F8-ED83-C9A4C2A527B7}"/>
              </a:ext>
            </a:extLst>
          </p:cNvPr>
          <p:cNvSpPr txBox="1"/>
          <p:nvPr/>
        </p:nvSpPr>
        <p:spPr>
          <a:xfrm>
            <a:off x="1171431" y="2776072"/>
            <a:ext cx="1023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Výška komína cca 3,2 m od povrchu zeme</a:t>
            </a:r>
            <a:endParaRPr lang="sk-SK" dirty="0"/>
          </a:p>
        </p:txBody>
      </p:sp>
      <p:graphicFrame>
        <p:nvGraphicFramePr>
          <p:cNvPr id="24" name="Tabuľka 23">
            <a:extLst>
              <a:ext uri="{FF2B5EF4-FFF2-40B4-BE49-F238E27FC236}">
                <a16:creationId xmlns:a16="http://schemas.microsoft.com/office/drawing/2014/main" id="{0857006A-B193-0D4C-5063-A9165DFF5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13997"/>
              </p:ext>
            </p:extLst>
          </p:nvPr>
        </p:nvGraphicFramePr>
        <p:xfrm>
          <a:off x="656193" y="3937562"/>
          <a:ext cx="10916438" cy="2392020"/>
        </p:xfrm>
        <a:graphic>
          <a:graphicData uri="http://schemas.openxmlformats.org/drawingml/2006/table">
            <a:tbl>
              <a:tblPr firstRow="1" firstCol="1" bandRow="1"/>
              <a:tblGrid>
                <a:gridCol w="1350487">
                  <a:extLst>
                    <a:ext uri="{9D8B030D-6E8A-4147-A177-3AD203B41FA5}">
                      <a16:colId xmlns:a16="http://schemas.microsoft.com/office/drawing/2014/main" val="1944831555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449469876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867460571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3100696876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1509157584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1017840733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2365418554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1725873792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4097632322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2011963831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2694667476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2816800883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4232204386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1065511218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969537997"/>
                    </a:ext>
                  </a:extLst>
                </a:gridCol>
                <a:gridCol w="1688109">
                  <a:extLst>
                    <a:ext uri="{9D8B030D-6E8A-4147-A177-3AD203B41FA5}">
                      <a16:colId xmlns:a16="http://schemas.microsoft.com/office/drawing/2014/main" val="2727896428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Znečisťujúca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látka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Maximálna krátkodobá koncentrácia znečisťujúcich látok pri jednotlivých rýchlostiach vetra [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050" b="1" kern="1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Limitná hodnota kvality ovzdušia krátkodobá  [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050" b="1" kern="1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65817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41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050" b="1" kern="100" baseline="-25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sk-SK" sz="105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101,23</a:t>
                      </a:r>
                      <a:endParaRPr lang="sk-SK" sz="105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67,52</a:t>
                      </a:r>
                      <a:endParaRPr lang="sk-SK" sz="105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50,62</a:t>
                      </a:r>
                      <a:endParaRPr lang="sk-SK" sz="105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40,49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33,76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28,94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25,33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22,53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20,25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18,39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16,85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14,47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12,67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7,79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sk-SK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5513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050" b="1" kern="1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62,33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41,55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31,16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24,91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20,78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17,81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15,58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13,83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12,46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11,34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10,39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8,90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7,79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4,77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neurčená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3269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sk-SK" sz="1050" b="1" kern="1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58,80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39,20</a:t>
                      </a:r>
                      <a:endParaRPr lang="sk-SK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29,40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23,50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19,60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16,80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14,70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13,10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11,80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10,70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9,80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8,40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7,30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3858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213,38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142,23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106,72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85,34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71,15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60,98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53,33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47,45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42,70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38,81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35,57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30,49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26,66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16,43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10 000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965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VOC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8107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TOC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-</a:t>
                      </a:r>
                      <a:endParaRPr lang="sk-SK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716421"/>
                  </a:ext>
                </a:extLst>
              </a:tr>
            </a:tbl>
          </a:graphicData>
        </a:graphic>
      </p:graphicFrame>
      <p:sp>
        <p:nvSpPr>
          <p:cNvPr id="25" name="Obdĺžnik 24">
            <a:extLst>
              <a:ext uri="{FF2B5EF4-FFF2-40B4-BE49-F238E27FC236}">
                <a16:creationId xmlns:a16="http://schemas.microsoft.com/office/drawing/2014/main" id="{B3EC1EBF-07CA-24C6-29E5-1A0FAD35F53C}"/>
              </a:ext>
            </a:extLst>
          </p:cNvPr>
          <p:cNvSpPr/>
          <p:nvPr/>
        </p:nvSpPr>
        <p:spPr>
          <a:xfrm>
            <a:off x="656193" y="4606445"/>
            <a:ext cx="3053287" cy="281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6" name="Skupina 25" descr="Malý krúžok s číslom 1 označujúci krok číslo 1">
            <a:extLst>
              <a:ext uri="{FF2B5EF4-FFF2-40B4-BE49-F238E27FC236}">
                <a16:creationId xmlns:a16="http://schemas.microsoft.com/office/drawing/2014/main" id="{45C71EF7-79AB-FD41-545A-17487512CD1D}"/>
              </a:ext>
            </a:extLst>
          </p:cNvPr>
          <p:cNvGrpSpPr/>
          <p:nvPr/>
        </p:nvGrpSpPr>
        <p:grpSpPr bwMode="blackWhite">
          <a:xfrm>
            <a:off x="545260" y="3345848"/>
            <a:ext cx="558179" cy="409838"/>
            <a:chOff x="6953426" y="711274"/>
            <a:chExt cx="558179" cy="409838"/>
          </a:xfrm>
        </p:grpSpPr>
        <p:sp>
          <p:nvSpPr>
            <p:cNvPr id="27" name="Ovál 26" descr="Malý krúžok">
              <a:extLst>
                <a:ext uri="{FF2B5EF4-FFF2-40B4-BE49-F238E27FC236}">
                  <a16:creationId xmlns:a16="http://schemas.microsoft.com/office/drawing/2014/main" id="{F8C4AB96-6E4F-8A0A-18F3-EB468BA1C308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28" name="Textové pole 34" descr="Číslo 1">
              <a:extLst>
                <a:ext uri="{FF2B5EF4-FFF2-40B4-BE49-F238E27FC236}">
                  <a16:creationId xmlns:a16="http://schemas.microsoft.com/office/drawing/2014/main" id="{CB6FA4E5-89C3-B6FA-3AD9-A3A1FCA231F7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29" name="BlokTextu 28">
            <a:extLst>
              <a:ext uri="{FF2B5EF4-FFF2-40B4-BE49-F238E27FC236}">
                <a16:creationId xmlns:a16="http://schemas.microsoft.com/office/drawing/2014/main" id="{255575A4-2CF6-C1AA-0735-E5F250B3C78A}"/>
              </a:ext>
            </a:extLst>
          </p:cNvPr>
          <p:cNvSpPr txBox="1"/>
          <p:nvPr/>
        </p:nvSpPr>
        <p:spPr>
          <a:xfrm>
            <a:off x="1171431" y="3358657"/>
            <a:ext cx="1023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Koncentrácie znečisťujúcich látok na fasáde susediaceho objektu</a:t>
            </a:r>
            <a:endParaRPr lang="sk-SK" dirty="0"/>
          </a:p>
        </p:txBody>
      </p:sp>
      <p:pic>
        <p:nvPicPr>
          <p:cNvPr id="4102" name="Picture 6" descr="malá piecka petrík ✨ Kotle, Kachle, Bojlery ✨ Martin ✨ Žilinský kraj">
            <a:extLst>
              <a:ext uri="{FF2B5EF4-FFF2-40B4-BE49-F238E27FC236}">
                <a16:creationId xmlns:a16="http://schemas.microsoft.com/office/drawing/2014/main" id="{B48B11D0-FD01-D450-8EC5-B5E7C2CF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6325" y="1272501"/>
            <a:ext cx="1756304" cy="234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brázok, na ktorom je exteriér, nebo, budova, oblak&#10;&#10;Automaticky generovaný popis">
            <a:extLst>
              <a:ext uri="{FF2B5EF4-FFF2-40B4-BE49-F238E27FC236}">
                <a16:creationId xmlns:a16="http://schemas.microsoft.com/office/drawing/2014/main" id="{81C33413-B354-6D38-F578-890FB2AE16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376463"/>
            <a:ext cx="6529779" cy="4897334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7942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3 – Kachle na tuhé palivo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E141259-BE24-9702-62CF-9CEBB84D0E91}"/>
              </a:ext>
            </a:extLst>
          </p:cNvPr>
          <p:cNvSpPr/>
          <p:nvPr/>
        </p:nvSpPr>
        <p:spPr>
          <a:xfrm rot="179425">
            <a:off x="4785884" y="2219051"/>
            <a:ext cx="583784" cy="22816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EDBC0-FDF5-F335-921F-BB2BFCBA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80ED57-ADE0-3C4B-3BD0-B255317F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4D8200-4E33-A4F4-163A-B16C6F9D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39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7942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3 – Kachle na tuhé palivo</a:t>
            </a:r>
          </a:p>
        </p:txBody>
      </p:sp>
      <p:sp>
        <p:nvSpPr>
          <p:cNvPr id="38" name="Zástupný symbol obsahu 17"/>
          <p:cNvSpPr txBox="1">
            <a:spLocks/>
          </p:cNvSpPr>
          <p:nvPr/>
        </p:nvSpPr>
        <p:spPr>
          <a:xfrm>
            <a:off x="541609" y="1524707"/>
            <a:ext cx="11058871" cy="482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k-SK" b="1" dirty="0">
              <a:solidFill>
                <a:srgbClr val="DD462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k-S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Skupina 4" descr="Malý krúžok s číslom 1 označujúci krok číslo 1">
            <a:extLst>
              <a:ext uri="{FF2B5EF4-FFF2-40B4-BE49-F238E27FC236}">
                <a16:creationId xmlns:a16="http://schemas.microsoft.com/office/drawing/2014/main" id="{A1BA1217-5690-51F8-8D12-015A80259DF1}"/>
              </a:ext>
            </a:extLst>
          </p:cNvPr>
          <p:cNvGrpSpPr/>
          <p:nvPr/>
        </p:nvGrpSpPr>
        <p:grpSpPr bwMode="blackWhite">
          <a:xfrm>
            <a:off x="541609" y="1412296"/>
            <a:ext cx="558179" cy="409838"/>
            <a:chOff x="6953426" y="711274"/>
            <a:chExt cx="558179" cy="409838"/>
          </a:xfrm>
        </p:grpSpPr>
        <p:sp>
          <p:nvSpPr>
            <p:cNvPr id="6" name="Ovál 5" descr="Malý krúžok">
              <a:extLst>
                <a:ext uri="{FF2B5EF4-FFF2-40B4-BE49-F238E27FC236}">
                  <a16:creationId xmlns:a16="http://schemas.microsoft.com/office/drawing/2014/main" id="{EFDFD44D-BDB6-88E5-D158-BF65A0D5BB76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7" name="Textové pole 34" descr="Číslo 1">
              <a:extLst>
                <a:ext uri="{FF2B5EF4-FFF2-40B4-BE49-F238E27FC236}">
                  <a16:creationId xmlns:a16="http://schemas.microsoft.com/office/drawing/2014/main" id="{65442374-BE61-5781-949A-C43E059A7B42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0" name="BlokTextu 9">
            <a:extLst>
              <a:ext uri="{FF2B5EF4-FFF2-40B4-BE49-F238E27FC236}">
                <a16:creationId xmlns:a16="http://schemas.microsoft.com/office/drawing/2014/main" id="{799519A8-4245-1D68-692A-44D88BA0EB9A}"/>
              </a:ext>
            </a:extLst>
          </p:cNvPr>
          <p:cNvSpPr txBox="1"/>
          <p:nvPr/>
        </p:nvSpPr>
        <p:spPr>
          <a:xfrm>
            <a:off x="1171431" y="14528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Menovitý tepelný príkon cca 3,7 kW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7F547D1-AFFB-8D06-B999-1D963F219D5F}"/>
              </a:ext>
            </a:extLst>
          </p:cNvPr>
          <p:cNvSpPr txBox="1"/>
          <p:nvPr/>
        </p:nvSpPr>
        <p:spPr>
          <a:xfrm>
            <a:off x="1171431" y="20740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Spotreba paliva (dreva) cca 0,7 kg/hod</a:t>
            </a:r>
            <a:endParaRPr lang="sk-SK" dirty="0"/>
          </a:p>
        </p:txBody>
      </p:sp>
      <p:grpSp>
        <p:nvGrpSpPr>
          <p:cNvPr id="12" name="Skupina 11" descr="Malý krúžok s číslom 1 označujúci krok číslo 1">
            <a:extLst>
              <a:ext uri="{FF2B5EF4-FFF2-40B4-BE49-F238E27FC236}">
                <a16:creationId xmlns:a16="http://schemas.microsoft.com/office/drawing/2014/main" id="{057D5B28-45E2-D708-70C9-7C05BD553474}"/>
              </a:ext>
            </a:extLst>
          </p:cNvPr>
          <p:cNvGrpSpPr/>
          <p:nvPr/>
        </p:nvGrpSpPr>
        <p:grpSpPr bwMode="blackWhite">
          <a:xfrm>
            <a:off x="539081" y="2071091"/>
            <a:ext cx="558179" cy="409838"/>
            <a:chOff x="6953426" y="711274"/>
            <a:chExt cx="558179" cy="409838"/>
          </a:xfrm>
        </p:grpSpPr>
        <p:sp>
          <p:nvSpPr>
            <p:cNvPr id="13" name="Ovál 12" descr="Malý krúžok">
              <a:extLst>
                <a:ext uri="{FF2B5EF4-FFF2-40B4-BE49-F238E27FC236}">
                  <a16:creationId xmlns:a16="http://schemas.microsoft.com/office/drawing/2014/main" id="{66C110F8-2AC8-F34F-FEBA-6C69AADBD990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14" name="Textové pole 34" descr="Číslo 1">
              <a:extLst>
                <a:ext uri="{FF2B5EF4-FFF2-40B4-BE49-F238E27FC236}">
                  <a16:creationId xmlns:a16="http://schemas.microsoft.com/office/drawing/2014/main" id="{A8C7416C-FB37-12B7-97AE-813DD15D2DB8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15" name="Skupina 14" descr="Malý krúžok s číslom 1 označujúci krok číslo 1">
            <a:extLst>
              <a:ext uri="{FF2B5EF4-FFF2-40B4-BE49-F238E27FC236}">
                <a16:creationId xmlns:a16="http://schemas.microsoft.com/office/drawing/2014/main" id="{9E93192A-7476-3FA3-DCFE-71C40D2C95F3}"/>
              </a:ext>
            </a:extLst>
          </p:cNvPr>
          <p:cNvGrpSpPr/>
          <p:nvPr/>
        </p:nvGrpSpPr>
        <p:grpSpPr bwMode="blackWhite">
          <a:xfrm>
            <a:off x="545261" y="2704358"/>
            <a:ext cx="558179" cy="409838"/>
            <a:chOff x="6953426" y="711274"/>
            <a:chExt cx="558179" cy="409838"/>
          </a:xfrm>
        </p:grpSpPr>
        <p:sp>
          <p:nvSpPr>
            <p:cNvPr id="16" name="Ovál 15" descr="Malý krúžok">
              <a:extLst>
                <a:ext uri="{FF2B5EF4-FFF2-40B4-BE49-F238E27FC236}">
                  <a16:creationId xmlns:a16="http://schemas.microsoft.com/office/drawing/2014/main" id="{7B1AA661-E72F-8924-A87E-4713BA9CBF38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17" name="Textové pole 34" descr="Číslo 1">
              <a:extLst>
                <a:ext uri="{FF2B5EF4-FFF2-40B4-BE49-F238E27FC236}">
                  <a16:creationId xmlns:a16="http://schemas.microsoft.com/office/drawing/2014/main" id="{68F2C466-3128-23E2-3A8C-C32D73D51660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18" name="BlokTextu 17">
            <a:extLst>
              <a:ext uri="{FF2B5EF4-FFF2-40B4-BE49-F238E27FC236}">
                <a16:creationId xmlns:a16="http://schemas.microsoft.com/office/drawing/2014/main" id="{FB323AC7-7A9C-A9F8-ED83-C9A4C2A527B7}"/>
              </a:ext>
            </a:extLst>
          </p:cNvPr>
          <p:cNvSpPr txBox="1"/>
          <p:nvPr/>
        </p:nvSpPr>
        <p:spPr>
          <a:xfrm>
            <a:off x="1171431" y="2776072"/>
            <a:ext cx="1023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Výška komína cca 3,5 m od povrchu zeme</a:t>
            </a:r>
            <a:endParaRPr lang="sk-SK" dirty="0"/>
          </a:p>
        </p:txBody>
      </p:sp>
      <p:graphicFrame>
        <p:nvGraphicFramePr>
          <p:cNvPr id="24" name="Tabuľka 23">
            <a:extLst>
              <a:ext uri="{FF2B5EF4-FFF2-40B4-BE49-F238E27FC236}">
                <a16:creationId xmlns:a16="http://schemas.microsoft.com/office/drawing/2014/main" id="{0857006A-B193-0D4C-5063-A9165DFF5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204109"/>
              </p:ext>
            </p:extLst>
          </p:nvPr>
        </p:nvGraphicFramePr>
        <p:xfrm>
          <a:off x="656193" y="3937562"/>
          <a:ext cx="10916438" cy="2392020"/>
        </p:xfrm>
        <a:graphic>
          <a:graphicData uri="http://schemas.openxmlformats.org/drawingml/2006/table">
            <a:tbl>
              <a:tblPr firstRow="1" firstCol="1" bandRow="1"/>
              <a:tblGrid>
                <a:gridCol w="1350487">
                  <a:extLst>
                    <a:ext uri="{9D8B030D-6E8A-4147-A177-3AD203B41FA5}">
                      <a16:colId xmlns:a16="http://schemas.microsoft.com/office/drawing/2014/main" val="1944831555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449469876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867460571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3100696876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1509157584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1017840733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2365418554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1725873792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4097632322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2011963831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2694667476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2816800883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4232204386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1065511218"/>
                    </a:ext>
                  </a:extLst>
                </a:gridCol>
                <a:gridCol w="562703">
                  <a:extLst>
                    <a:ext uri="{9D8B030D-6E8A-4147-A177-3AD203B41FA5}">
                      <a16:colId xmlns:a16="http://schemas.microsoft.com/office/drawing/2014/main" val="969537997"/>
                    </a:ext>
                  </a:extLst>
                </a:gridCol>
                <a:gridCol w="1688109">
                  <a:extLst>
                    <a:ext uri="{9D8B030D-6E8A-4147-A177-3AD203B41FA5}">
                      <a16:colId xmlns:a16="http://schemas.microsoft.com/office/drawing/2014/main" val="2727896428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Znečisťujúca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látka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Maximálna krátkodobá koncentrácia znečisťujúcich látok pri jednotlivých rýchlostiach vetra [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050" b="1" kern="1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Limitná hodnota kvality ovzdušia krátkodobá  [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050" b="1" kern="1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65817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41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050" b="1" kern="100" baseline="-25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sk-SK" sz="105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37,58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25,07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18,82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15,05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12,51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10,76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9,38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8,37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7,53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6,84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6,25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5,35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4,72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2,92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sk-SK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5513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050" b="1" kern="1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25,07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16,70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12,51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10,02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8,37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7,16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6,25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5,57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5,04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4,56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4,19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3,60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3,13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1,91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neurčená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3269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sk-SK" sz="1050" b="1" kern="1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7,10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4,70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3,50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2,80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2,40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2,00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1,80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1,60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1,40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1,30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1,20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1,00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0,90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0,50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3858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47,30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31,50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23,60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18,90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15,80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13,50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11,80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10,50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9,50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8,60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7,90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6,80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5,90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3,60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10 000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965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VOC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1248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832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624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499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416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357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312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277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250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227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208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178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156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96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8107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TOC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520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347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260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208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173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149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130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116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104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95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87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74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65</a:t>
                      </a:r>
                      <a:endParaRPr lang="sk-SK" sz="105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Lucida Sans Unicode" panose="020B0602030504020204" pitchFamily="34" charset="0"/>
                        </a:rPr>
                        <a:t>40</a:t>
                      </a:r>
                      <a:endParaRPr lang="sk-SK" sz="10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716421"/>
                  </a:ext>
                </a:extLst>
              </a:tr>
            </a:tbl>
          </a:graphicData>
        </a:graphic>
      </p:graphicFrame>
      <p:grpSp>
        <p:nvGrpSpPr>
          <p:cNvPr id="26" name="Skupina 25" descr="Malý krúžok s číslom 1 označujúci krok číslo 1">
            <a:extLst>
              <a:ext uri="{FF2B5EF4-FFF2-40B4-BE49-F238E27FC236}">
                <a16:creationId xmlns:a16="http://schemas.microsoft.com/office/drawing/2014/main" id="{45C71EF7-79AB-FD41-545A-17487512CD1D}"/>
              </a:ext>
            </a:extLst>
          </p:cNvPr>
          <p:cNvGrpSpPr/>
          <p:nvPr/>
        </p:nvGrpSpPr>
        <p:grpSpPr bwMode="blackWhite">
          <a:xfrm>
            <a:off x="545260" y="3345848"/>
            <a:ext cx="558179" cy="409838"/>
            <a:chOff x="6953426" y="711274"/>
            <a:chExt cx="558179" cy="409838"/>
          </a:xfrm>
        </p:grpSpPr>
        <p:sp>
          <p:nvSpPr>
            <p:cNvPr id="27" name="Ovál 26" descr="Malý krúžok">
              <a:extLst>
                <a:ext uri="{FF2B5EF4-FFF2-40B4-BE49-F238E27FC236}">
                  <a16:creationId xmlns:a16="http://schemas.microsoft.com/office/drawing/2014/main" id="{F8C4AB96-6E4F-8A0A-18F3-EB468BA1C308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28" name="Textové pole 34" descr="Číslo 1">
              <a:extLst>
                <a:ext uri="{FF2B5EF4-FFF2-40B4-BE49-F238E27FC236}">
                  <a16:creationId xmlns:a16="http://schemas.microsoft.com/office/drawing/2014/main" id="{CB6FA4E5-89C3-B6FA-3AD9-A3A1FCA231F7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29" name="BlokTextu 28">
            <a:extLst>
              <a:ext uri="{FF2B5EF4-FFF2-40B4-BE49-F238E27FC236}">
                <a16:creationId xmlns:a16="http://schemas.microsoft.com/office/drawing/2014/main" id="{255575A4-2CF6-C1AA-0735-E5F250B3C78A}"/>
              </a:ext>
            </a:extLst>
          </p:cNvPr>
          <p:cNvSpPr txBox="1"/>
          <p:nvPr/>
        </p:nvSpPr>
        <p:spPr>
          <a:xfrm>
            <a:off x="1171431" y="3358657"/>
            <a:ext cx="1023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Koncentrácie znečisťujúcich látok na fasáde susediaceho objektu</a:t>
            </a:r>
            <a:endParaRPr lang="sk-SK" dirty="0"/>
          </a:p>
        </p:txBody>
      </p:sp>
      <p:pic>
        <p:nvPicPr>
          <p:cNvPr id="2" name="Obrázok 1" descr="Obrázok, na ktorom je kozub, domáci spotrebič, zohrievač, sporák&#10;&#10;Automaticky generovaný popis">
            <a:extLst>
              <a:ext uri="{FF2B5EF4-FFF2-40B4-BE49-F238E27FC236}">
                <a16:creationId xmlns:a16="http://schemas.microsoft.com/office/drawing/2014/main" id="{9F971BF5-26ED-3CFA-38F3-0EA82F68AA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1213" y="1348191"/>
            <a:ext cx="3230063" cy="21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3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0730453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4 – Nízkoemisná zóna </a:t>
            </a:r>
            <a:r>
              <a:rPr lang="sk-SK" b="1" dirty="0" err="1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</a:t>
            </a:r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malý zdroj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EDBC0-FDF5-F335-921F-BB2BFCBA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80ED57-ADE0-3C4B-3BD0-B255317F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4D8200-4E33-A4F4-163A-B16C6F9D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7" name="Obrázok 6" descr="Obrázok, na ktorom je budova, fotografia z lietadla, mesto, mestský dizajn&#10;&#10;Automaticky generovaný popis">
            <a:extLst>
              <a:ext uri="{FF2B5EF4-FFF2-40B4-BE49-F238E27FC236}">
                <a16:creationId xmlns:a16="http://schemas.microsoft.com/office/drawing/2014/main" id="{694D03B3-D392-E9A0-1E33-8454441C71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52" y="1356663"/>
            <a:ext cx="6575846" cy="5151141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88194974-2EB9-C1F7-48AD-F1BAEDBF4119}"/>
              </a:ext>
            </a:extLst>
          </p:cNvPr>
          <p:cNvSpPr/>
          <p:nvPr/>
        </p:nvSpPr>
        <p:spPr>
          <a:xfrm rot="20328877">
            <a:off x="3794462" y="1884213"/>
            <a:ext cx="783082" cy="45724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03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obsahu 17"/>
          <p:cNvSpPr txBox="1">
            <a:spLocks/>
          </p:cNvSpPr>
          <p:nvPr/>
        </p:nvSpPr>
        <p:spPr>
          <a:xfrm>
            <a:off x="541609" y="1524707"/>
            <a:ext cx="11058871" cy="482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k-SK" b="1" dirty="0">
              <a:solidFill>
                <a:srgbClr val="DD462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k-S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Skupina 4" descr="Malý krúžok s číslom 1 označujúci krok číslo 1">
            <a:extLst>
              <a:ext uri="{FF2B5EF4-FFF2-40B4-BE49-F238E27FC236}">
                <a16:creationId xmlns:a16="http://schemas.microsoft.com/office/drawing/2014/main" id="{A1BA1217-5690-51F8-8D12-015A80259DF1}"/>
              </a:ext>
            </a:extLst>
          </p:cNvPr>
          <p:cNvGrpSpPr/>
          <p:nvPr/>
        </p:nvGrpSpPr>
        <p:grpSpPr bwMode="blackWhite">
          <a:xfrm>
            <a:off x="541609" y="1412296"/>
            <a:ext cx="558179" cy="409838"/>
            <a:chOff x="6953426" y="711274"/>
            <a:chExt cx="558179" cy="409838"/>
          </a:xfrm>
        </p:grpSpPr>
        <p:sp>
          <p:nvSpPr>
            <p:cNvPr id="6" name="Ovál 5" descr="Malý krúžok">
              <a:extLst>
                <a:ext uri="{FF2B5EF4-FFF2-40B4-BE49-F238E27FC236}">
                  <a16:creationId xmlns:a16="http://schemas.microsoft.com/office/drawing/2014/main" id="{EFDFD44D-BDB6-88E5-D158-BF65A0D5BB76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7" name="Textové pole 34" descr="Číslo 1">
              <a:extLst>
                <a:ext uri="{FF2B5EF4-FFF2-40B4-BE49-F238E27FC236}">
                  <a16:creationId xmlns:a16="http://schemas.microsoft.com/office/drawing/2014/main" id="{65442374-BE61-5781-949A-C43E059A7B42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0" name="BlokTextu 9">
            <a:extLst>
              <a:ext uri="{FF2B5EF4-FFF2-40B4-BE49-F238E27FC236}">
                <a16:creationId xmlns:a16="http://schemas.microsoft.com/office/drawing/2014/main" id="{799519A8-4245-1D68-692A-44D88BA0EB9A}"/>
              </a:ext>
            </a:extLst>
          </p:cNvPr>
          <p:cNvSpPr txBox="1"/>
          <p:nvPr/>
        </p:nvSpPr>
        <p:spPr>
          <a:xfrm>
            <a:off x="1245328" y="1475834"/>
            <a:ext cx="10429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Bežná cestná premávka cca 1000 vozidiel/hod v pomere benzín/nafta (500/500)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7F547D1-AFFB-8D06-B999-1D963F219D5F}"/>
              </a:ext>
            </a:extLst>
          </p:cNvPr>
          <p:cNvSpPr txBox="1"/>
          <p:nvPr/>
        </p:nvSpPr>
        <p:spPr>
          <a:xfrm>
            <a:off x="1245328" y="2331196"/>
            <a:ext cx="10403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Nízkoemisná zóna s obmedzením vjazdu naftových vozidiel (1000 benzínových vozidiel/hod)</a:t>
            </a:r>
            <a:endParaRPr lang="sk-SK" dirty="0"/>
          </a:p>
        </p:txBody>
      </p:sp>
      <p:grpSp>
        <p:nvGrpSpPr>
          <p:cNvPr id="12" name="Skupina 11" descr="Malý krúžok s číslom 1 označujúci krok číslo 1">
            <a:extLst>
              <a:ext uri="{FF2B5EF4-FFF2-40B4-BE49-F238E27FC236}">
                <a16:creationId xmlns:a16="http://schemas.microsoft.com/office/drawing/2014/main" id="{057D5B28-45E2-D708-70C9-7C05BD553474}"/>
              </a:ext>
            </a:extLst>
          </p:cNvPr>
          <p:cNvGrpSpPr/>
          <p:nvPr/>
        </p:nvGrpSpPr>
        <p:grpSpPr bwMode="blackWhite">
          <a:xfrm>
            <a:off x="541609" y="2303898"/>
            <a:ext cx="558179" cy="409838"/>
            <a:chOff x="6953426" y="711274"/>
            <a:chExt cx="558179" cy="409838"/>
          </a:xfrm>
        </p:grpSpPr>
        <p:sp>
          <p:nvSpPr>
            <p:cNvPr id="13" name="Ovál 12" descr="Malý krúžok">
              <a:extLst>
                <a:ext uri="{FF2B5EF4-FFF2-40B4-BE49-F238E27FC236}">
                  <a16:creationId xmlns:a16="http://schemas.microsoft.com/office/drawing/2014/main" id="{66C110F8-2AC8-F34F-FEBA-6C69AADBD990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14" name="Textové pole 34" descr="Číslo 1">
              <a:extLst>
                <a:ext uri="{FF2B5EF4-FFF2-40B4-BE49-F238E27FC236}">
                  <a16:creationId xmlns:a16="http://schemas.microsoft.com/office/drawing/2014/main" id="{A8C7416C-FB37-12B7-97AE-813DD15D2DB8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15" name="Skupina 14" descr="Malý krúžok s číslom 1 označujúci krok číslo 1">
            <a:extLst>
              <a:ext uri="{FF2B5EF4-FFF2-40B4-BE49-F238E27FC236}">
                <a16:creationId xmlns:a16="http://schemas.microsoft.com/office/drawing/2014/main" id="{9E93192A-7476-3FA3-DCFE-71C40D2C95F3}"/>
              </a:ext>
            </a:extLst>
          </p:cNvPr>
          <p:cNvGrpSpPr/>
          <p:nvPr/>
        </p:nvGrpSpPr>
        <p:grpSpPr bwMode="blackWhite">
          <a:xfrm>
            <a:off x="572809" y="3271752"/>
            <a:ext cx="558179" cy="409838"/>
            <a:chOff x="6953426" y="711274"/>
            <a:chExt cx="558179" cy="409838"/>
          </a:xfrm>
        </p:grpSpPr>
        <p:sp>
          <p:nvSpPr>
            <p:cNvPr id="16" name="Ovál 15" descr="Malý krúžok">
              <a:extLst>
                <a:ext uri="{FF2B5EF4-FFF2-40B4-BE49-F238E27FC236}">
                  <a16:creationId xmlns:a16="http://schemas.microsoft.com/office/drawing/2014/main" id="{7B1AA661-E72F-8924-A87E-4713BA9CBF38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17" name="Textové pole 34" descr="Číslo 1">
              <a:extLst>
                <a:ext uri="{FF2B5EF4-FFF2-40B4-BE49-F238E27FC236}">
                  <a16:creationId xmlns:a16="http://schemas.microsoft.com/office/drawing/2014/main" id="{68F2C466-3128-23E2-3A8C-C32D73D51660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18" name="BlokTextu 17">
            <a:extLst>
              <a:ext uri="{FF2B5EF4-FFF2-40B4-BE49-F238E27FC236}">
                <a16:creationId xmlns:a16="http://schemas.microsoft.com/office/drawing/2014/main" id="{FB323AC7-7A9C-A9F8-ED83-C9A4C2A527B7}"/>
              </a:ext>
            </a:extLst>
          </p:cNvPr>
          <p:cNvSpPr txBox="1"/>
          <p:nvPr/>
        </p:nvSpPr>
        <p:spPr>
          <a:xfrm>
            <a:off x="1245328" y="3302722"/>
            <a:ext cx="1023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Nízkoemisná zóna + 1 x Malý zdroj</a:t>
            </a:r>
            <a:endParaRPr lang="sk-SK" dirty="0"/>
          </a:p>
        </p:txBody>
      </p:sp>
      <p:grpSp>
        <p:nvGrpSpPr>
          <p:cNvPr id="26" name="Skupina 25" descr="Malý krúžok s číslom 1 označujúci krok číslo 1">
            <a:extLst>
              <a:ext uri="{FF2B5EF4-FFF2-40B4-BE49-F238E27FC236}">
                <a16:creationId xmlns:a16="http://schemas.microsoft.com/office/drawing/2014/main" id="{45C71EF7-79AB-FD41-545A-17487512CD1D}"/>
              </a:ext>
            </a:extLst>
          </p:cNvPr>
          <p:cNvGrpSpPr/>
          <p:nvPr/>
        </p:nvGrpSpPr>
        <p:grpSpPr bwMode="blackWhite">
          <a:xfrm>
            <a:off x="575337" y="4337976"/>
            <a:ext cx="558179" cy="409838"/>
            <a:chOff x="6953426" y="711274"/>
            <a:chExt cx="558179" cy="409838"/>
          </a:xfrm>
        </p:grpSpPr>
        <p:sp>
          <p:nvSpPr>
            <p:cNvPr id="27" name="Ovál 26" descr="Malý krúžok">
              <a:extLst>
                <a:ext uri="{FF2B5EF4-FFF2-40B4-BE49-F238E27FC236}">
                  <a16:creationId xmlns:a16="http://schemas.microsoft.com/office/drawing/2014/main" id="{F8C4AB96-6E4F-8A0A-18F3-EB468BA1C308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28" name="Textové pole 34" descr="Číslo 1">
              <a:extLst>
                <a:ext uri="{FF2B5EF4-FFF2-40B4-BE49-F238E27FC236}">
                  <a16:creationId xmlns:a16="http://schemas.microsoft.com/office/drawing/2014/main" id="{CB6FA4E5-89C3-B6FA-3AD9-A3A1FCA231F7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9" name="Nadpis 7">
            <a:extLst>
              <a:ext uri="{FF2B5EF4-FFF2-40B4-BE49-F238E27FC236}">
                <a16:creationId xmlns:a16="http://schemas.microsoft.com/office/drawing/2014/main" id="{3C737459-3F71-8201-0279-2F0FE8D510E5}"/>
              </a:ext>
            </a:extLst>
          </p:cNvPr>
          <p:cNvSpPr txBox="1">
            <a:spLocks/>
          </p:cNvSpPr>
          <p:nvPr/>
        </p:nvSpPr>
        <p:spPr>
          <a:xfrm>
            <a:off x="521206" y="448056"/>
            <a:ext cx="107304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4 – Nízkoemisná zóna vs. malý zdroj</a:t>
            </a:r>
            <a:endParaRPr lang="sk-SK" b="1" dirty="0">
              <a:solidFill>
                <a:srgbClr val="DD462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2F0DC8FF-FBB3-EFC6-8A57-9EDEA917F892}"/>
              </a:ext>
            </a:extLst>
          </p:cNvPr>
          <p:cNvSpPr txBox="1"/>
          <p:nvPr/>
        </p:nvSpPr>
        <p:spPr>
          <a:xfrm>
            <a:off x="1245328" y="4354266"/>
            <a:ext cx="1023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Nízkoemisná zóna + 5 x Malý zdroj</a:t>
            </a:r>
            <a:endParaRPr lang="sk-SK" dirty="0"/>
          </a:p>
        </p:txBody>
      </p:sp>
      <p:grpSp>
        <p:nvGrpSpPr>
          <p:cNvPr id="20" name="Skupina 19" descr="Malý krúžok s číslom 1 označujúci krok číslo 1">
            <a:extLst>
              <a:ext uri="{FF2B5EF4-FFF2-40B4-BE49-F238E27FC236}">
                <a16:creationId xmlns:a16="http://schemas.microsoft.com/office/drawing/2014/main" id="{E8F8DF52-4E08-0BD9-36E0-60EA07C2CB16}"/>
              </a:ext>
            </a:extLst>
          </p:cNvPr>
          <p:cNvGrpSpPr/>
          <p:nvPr/>
        </p:nvGrpSpPr>
        <p:grpSpPr bwMode="blackWhite">
          <a:xfrm>
            <a:off x="591520" y="5404200"/>
            <a:ext cx="558179" cy="409838"/>
            <a:chOff x="6953426" y="711274"/>
            <a:chExt cx="558179" cy="409838"/>
          </a:xfrm>
        </p:grpSpPr>
        <p:sp>
          <p:nvSpPr>
            <p:cNvPr id="21" name="Ovál 20" descr="Malý krúžok">
              <a:extLst>
                <a:ext uri="{FF2B5EF4-FFF2-40B4-BE49-F238E27FC236}">
                  <a16:creationId xmlns:a16="http://schemas.microsoft.com/office/drawing/2014/main" id="{265B4B30-60F0-8A85-5E3A-8061C2CC404A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22" name="Textové pole 34" descr="Číslo 1">
              <a:extLst>
                <a:ext uri="{FF2B5EF4-FFF2-40B4-BE49-F238E27FC236}">
                  <a16:creationId xmlns:a16="http://schemas.microsoft.com/office/drawing/2014/main" id="{13493556-27D0-1C3C-3724-13449F22F82E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</p:grpSp>
      <p:sp>
        <p:nvSpPr>
          <p:cNvPr id="23" name="BlokTextu 22">
            <a:extLst>
              <a:ext uri="{FF2B5EF4-FFF2-40B4-BE49-F238E27FC236}">
                <a16:creationId xmlns:a16="http://schemas.microsoft.com/office/drawing/2014/main" id="{7250A15C-5C99-F71E-18D0-45DD5AA712E0}"/>
              </a:ext>
            </a:extLst>
          </p:cNvPr>
          <p:cNvSpPr txBox="1"/>
          <p:nvPr/>
        </p:nvSpPr>
        <p:spPr>
          <a:xfrm>
            <a:off x="1271253" y="5420490"/>
            <a:ext cx="1023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Nízkoemisná zóna + 10 x Malý zdroj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94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0730453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4 – Nízkoemisná zóna </a:t>
            </a:r>
            <a:r>
              <a:rPr lang="sk-SK" b="1" dirty="0" err="1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</a:t>
            </a:r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malý zdroj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EDBC0-FDF5-F335-921F-BB2BFCBA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80ED57-ADE0-3C4B-3BD0-B255317F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4D8200-4E33-A4F4-163A-B16C6F9D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54B907E-5DEE-5F69-7C96-FF95804EF39A}"/>
              </a:ext>
            </a:extLst>
          </p:cNvPr>
          <p:cNvSpPr txBox="1"/>
          <p:nvPr/>
        </p:nvSpPr>
        <p:spPr>
          <a:xfrm>
            <a:off x="521206" y="1294567"/>
            <a:ext cx="10954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k-SK" b="1" dirty="0">
                <a:solidFill>
                  <a:srgbClr val="DD46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Zóna bez zriadenej nízkoemisnej zóny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04B2CAFF-81F5-566C-838B-F60259641F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59" y="1663899"/>
            <a:ext cx="7897630" cy="4834245"/>
          </a:xfrm>
          <a:prstGeom prst="rect">
            <a:avLst/>
          </a:prstGeom>
        </p:spPr>
      </p:pic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id="{E7BBC643-198D-C522-C9DA-F12692593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418836"/>
              </p:ext>
            </p:extLst>
          </p:nvPr>
        </p:nvGraphicFramePr>
        <p:xfrm>
          <a:off x="8646132" y="3379021"/>
          <a:ext cx="3096000" cy="1404000"/>
        </p:xfrm>
        <a:graphic>
          <a:graphicData uri="http://schemas.openxmlformats.org/drawingml/2006/table">
            <a:tbl>
              <a:tblPr firstRow="1" firstCol="1" bandRow="1"/>
              <a:tblGrid>
                <a:gridCol w="1548000">
                  <a:extLst>
                    <a:ext uri="{9D8B030D-6E8A-4147-A177-3AD203B41FA5}">
                      <a16:colId xmlns:a16="http://schemas.microsoft.com/office/drawing/2014/main" val="3330529105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186243855"/>
                    </a:ext>
                  </a:extLst>
                </a:gridCol>
              </a:tblGrid>
              <a:tr h="1121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Znečisťujúca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látka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Maximálna krátkodobá koncentrácia</a:t>
                      </a:r>
                    </a:p>
                    <a:p>
                      <a:pPr algn="ctr"/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400" b="1" kern="1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400" dirty="0">
                        <a:latin typeface="+mn-lt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647498"/>
                  </a:ext>
                </a:extLst>
              </a:tr>
              <a:tr h="282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400" b="1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sk-SK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1,108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246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6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0730453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4 – Nízkoemisná zóna </a:t>
            </a:r>
            <a:r>
              <a:rPr lang="sk-SK" b="1" dirty="0" err="1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</a:t>
            </a:r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malý zdroj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EDBC0-FDF5-F335-921F-BB2BFCBA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80ED57-ADE0-3C4B-3BD0-B255317F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4D8200-4E33-A4F4-163A-B16C6F9D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54B907E-5DEE-5F69-7C96-FF95804EF39A}"/>
              </a:ext>
            </a:extLst>
          </p:cNvPr>
          <p:cNvSpPr txBox="1"/>
          <p:nvPr/>
        </p:nvSpPr>
        <p:spPr>
          <a:xfrm>
            <a:off x="521206" y="1294567"/>
            <a:ext cx="10954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k-SK" b="1" dirty="0">
                <a:solidFill>
                  <a:srgbClr val="DD46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Nízkoemisná zóna s obmedzením vjazdu naftových vozidiel 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46F4855-46FF-B2DB-AF67-CE40EF9732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38" y="1663899"/>
            <a:ext cx="7961158" cy="4874283"/>
          </a:xfrm>
          <a:prstGeom prst="rect">
            <a:avLst/>
          </a:prstGeom>
        </p:spPr>
      </p:pic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id="{4A8C91B5-A093-ED06-95DD-83D0B9364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168370"/>
              </p:ext>
            </p:extLst>
          </p:nvPr>
        </p:nvGraphicFramePr>
        <p:xfrm>
          <a:off x="8756379" y="3399040"/>
          <a:ext cx="3096000" cy="1404000"/>
        </p:xfrm>
        <a:graphic>
          <a:graphicData uri="http://schemas.openxmlformats.org/drawingml/2006/table">
            <a:tbl>
              <a:tblPr firstRow="1" firstCol="1" bandRow="1"/>
              <a:tblGrid>
                <a:gridCol w="1548000">
                  <a:extLst>
                    <a:ext uri="{9D8B030D-6E8A-4147-A177-3AD203B41FA5}">
                      <a16:colId xmlns:a16="http://schemas.microsoft.com/office/drawing/2014/main" val="3330529105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186243855"/>
                    </a:ext>
                  </a:extLst>
                </a:gridCol>
              </a:tblGrid>
              <a:tr h="1121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Znečisťujúca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látka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Maximálna krátkodobá koncentrácia</a:t>
                      </a:r>
                    </a:p>
                    <a:p>
                      <a:pPr algn="ctr"/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400" b="1" kern="1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400" dirty="0">
                        <a:latin typeface="+mn-lt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647498"/>
                  </a:ext>
                </a:extLst>
              </a:tr>
              <a:tr h="282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400" b="1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sk-SK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0,416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246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6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0730453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4 – Nízkoemisná zóna </a:t>
            </a:r>
            <a:r>
              <a:rPr lang="sk-SK" b="1" dirty="0" err="1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</a:t>
            </a:r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malý zdroj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EDBC0-FDF5-F335-921F-BB2BFCBA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80ED57-ADE0-3C4B-3BD0-B255317F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4D8200-4E33-A4F4-163A-B16C6F9D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54B907E-5DEE-5F69-7C96-FF95804EF39A}"/>
              </a:ext>
            </a:extLst>
          </p:cNvPr>
          <p:cNvSpPr txBox="1"/>
          <p:nvPr/>
        </p:nvSpPr>
        <p:spPr>
          <a:xfrm>
            <a:off x="521206" y="1294567"/>
            <a:ext cx="10954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k-SK" b="1" dirty="0">
                <a:solidFill>
                  <a:srgbClr val="DD46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Nízkoemisná zóna s obmedzením vjazdu naftových vozidiel + 1 x Malý zdroj 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237AD13A-71AC-0F76-A85A-59D337BB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59592"/>
              </p:ext>
            </p:extLst>
          </p:nvPr>
        </p:nvGraphicFramePr>
        <p:xfrm>
          <a:off x="8756379" y="3399040"/>
          <a:ext cx="3096000" cy="1404000"/>
        </p:xfrm>
        <a:graphic>
          <a:graphicData uri="http://schemas.openxmlformats.org/drawingml/2006/table">
            <a:tbl>
              <a:tblPr firstRow="1" firstCol="1" bandRow="1"/>
              <a:tblGrid>
                <a:gridCol w="1548000">
                  <a:extLst>
                    <a:ext uri="{9D8B030D-6E8A-4147-A177-3AD203B41FA5}">
                      <a16:colId xmlns:a16="http://schemas.microsoft.com/office/drawing/2014/main" val="3330529105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186243855"/>
                    </a:ext>
                  </a:extLst>
                </a:gridCol>
              </a:tblGrid>
              <a:tr h="1121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Znečisťujúca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látka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Maximálna krátkodobá koncentrácia</a:t>
                      </a:r>
                    </a:p>
                    <a:p>
                      <a:pPr algn="ctr"/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400" b="1" kern="1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400" dirty="0">
                        <a:latin typeface="+mn-lt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647498"/>
                  </a:ext>
                </a:extLst>
              </a:tr>
              <a:tr h="282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400" b="1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sk-SK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1,824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246073"/>
                  </a:ext>
                </a:extLst>
              </a:tr>
            </a:tbl>
          </a:graphicData>
        </a:graphic>
      </p:graphicFrame>
      <p:pic>
        <p:nvPicPr>
          <p:cNvPr id="10" name="Obrázok 9">
            <a:extLst>
              <a:ext uri="{FF2B5EF4-FFF2-40B4-BE49-F238E27FC236}">
                <a16:creationId xmlns:a16="http://schemas.microsoft.com/office/drawing/2014/main" id="{EAC78FE4-4B8B-5BF0-F9EC-36A8002303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99" y="1663898"/>
            <a:ext cx="7833935" cy="47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0730453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4 – Nízkoemisná zóna </a:t>
            </a:r>
            <a:r>
              <a:rPr lang="sk-SK" b="1" dirty="0" err="1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</a:t>
            </a:r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malý zdroj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EDBC0-FDF5-F335-921F-BB2BFCBA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80ED57-ADE0-3C4B-3BD0-B255317F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4D8200-4E33-A4F4-163A-B16C6F9D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54B907E-5DEE-5F69-7C96-FF95804EF39A}"/>
              </a:ext>
            </a:extLst>
          </p:cNvPr>
          <p:cNvSpPr txBox="1"/>
          <p:nvPr/>
        </p:nvSpPr>
        <p:spPr>
          <a:xfrm>
            <a:off x="521206" y="1294567"/>
            <a:ext cx="10954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k-SK" b="1" dirty="0">
                <a:solidFill>
                  <a:srgbClr val="DD46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Nízkoemisná zóna s obmedzením vjazdu naftových vozidiel + 2 x Malý zdroj 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237AD13A-71AC-0F76-A85A-59D337BB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326806"/>
              </p:ext>
            </p:extLst>
          </p:nvPr>
        </p:nvGraphicFramePr>
        <p:xfrm>
          <a:off x="8756379" y="3399040"/>
          <a:ext cx="3096000" cy="1404000"/>
        </p:xfrm>
        <a:graphic>
          <a:graphicData uri="http://schemas.openxmlformats.org/drawingml/2006/table">
            <a:tbl>
              <a:tblPr firstRow="1" firstCol="1" bandRow="1"/>
              <a:tblGrid>
                <a:gridCol w="1548000">
                  <a:extLst>
                    <a:ext uri="{9D8B030D-6E8A-4147-A177-3AD203B41FA5}">
                      <a16:colId xmlns:a16="http://schemas.microsoft.com/office/drawing/2014/main" val="3330529105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186243855"/>
                    </a:ext>
                  </a:extLst>
                </a:gridCol>
              </a:tblGrid>
              <a:tr h="1121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Znečisťujúca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látka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Maximálna krátkodobá koncentrácia</a:t>
                      </a:r>
                    </a:p>
                    <a:p>
                      <a:pPr algn="ctr"/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400" b="1" kern="1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400" dirty="0">
                        <a:latin typeface="+mn-lt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647498"/>
                  </a:ext>
                </a:extLst>
              </a:tr>
              <a:tr h="282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400" b="1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sk-SK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2,320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246073"/>
                  </a:ext>
                </a:extLst>
              </a:tr>
            </a:tbl>
          </a:graphicData>
        </a:graphic>
      </p:graphicFrame>
      <p:pic>
        <p:nvPicPr>
          <p:cNvPr id="9" name="Obrázok 8">
            <a:extLst>
              <a:ext uri="{FF2B5EF4-FFF2-40B4-BE49-F238E27FC236}">
                <a16:creationId xmlns:a16="http://schemas.microsoft.com/office/drawing/2014/main" id="{FDD4E79A-3767-6D89-F12C-F9BDA46C14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44" y="1663899"/>
            <a:ext cx="7941796" cy="48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0730453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4 – Nízkoemisná zóna </a:t>
            </a:r>
            <a:r>
              <a:rPr lang="sk-SK" b="1" dirty="0" err="1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vs</a:t>
            </a:r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malý zdroj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EDBC0-FDF5-F335-921F-BB2BFCBA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80ED57-ADE0-3C4B-3BD0-B255317F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4D8200-4E33-A4F4-163A-B16C6F9D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54B907E-5DEE-5F69-7C96-FF95804EF39A}"/>
              </a:ext>
            </a:extLst>
          </p:cNvPr>
          <p:cNvSpPr txBox="1"/>
          <p:nvPr/>
        </p:nvSpPr>
        <p:spPr>
          <a:xfrm>
            <a:off x="521206" y="1294567"/>
            <a:ext cx="10954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k-SK" b="1" dirty="0">
                <a:solidFill>
                  <a:srgbClr val="DD46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Nízkoemisná zóna s obmedzením vjazdu naftových vozidiel + 5 x Malý zdroj 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237AD13A-71AC-0F76-A85A-59D337BB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48751"/>
              </p:ext>
            </p:extLst>
          </p:nvPr>
        </p:nvGraphicFramePr>
        <p:xfrm>
          <a:off x="8756379" y="3399040"/>
          <a:ext cx="3096000" cy="1404000"/>
        </p:xfrm>
        <a:graphic>
          <a:graphicData uri="http://schemas.openxmlformats.org/drawingml/2006/table">
            <a:tbl>
              <a:tblPr firstRow="1" firstCol="1" bandRow="1"/>
              <a:tblGrid>
                <a:gridCol w="1548000">
                  <a:extLst>
                    <a:ext uri="{9D8B030D-6E8A-4147-A177-3AD203B41FA5}">
                      <a16:colId xmlns:a16="http://schemas.microsoft.com/office/drawing/2014/main" val="3330529105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186243855"/>
                    </a:ext>
                  </a:extLst>
                </a:gridCol>
              </a:tblGrid>
              <a:tr h="1121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Znečisťujúca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látka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Maximálna krátkodobá koncentrácia</a:t>
                      </a:r>
                    </a:p>
                    <a:p>
                      <a:pPr algn="ctr"/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400" b="1" kern="1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400" dirty="0">
                        <a:latin typeface="+mn-lt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647498"/>
                  </a:ext>
                </a:extLst>
              </a:tr>
              <a:tr h="282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400" b="1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sk-SK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2,944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246073"/>
                  </a:ext>
                </a:extLst>
              </a:tr>
            </a:tbl>
          </a:graphicData>
        </a:graphic>
      </p:graphicFrame>
      <p:pic>
        <p:nvPicPr>
          <p:cNvPr id="10" name="Obrázok 9">
            <a:extLst>
              <a:ext uri="{FF2B5EF4-FFF2-40B4-BE49-F238E27FC236}">
                <a16:creationId xmlns:a16="http://schemas.microsoft.com/office/drawing/2014/main" id="{12DF9938-B735-F605-6B8F-3F89BAEA26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63" y="1612018"/>
            <a:ext cx="7956077" cy="48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7942" cy="640080"/>
          </a:xfrm>
        </p:spPr>
        <p:txBody>
          <a:bodyPr rtlCol="0">
            <a:noAutofit/>
          </a:bodyPr>
          <a:lstStyle/>
          <a:p>
            <a:pPr rtl="0"/>
            <a:r>
              <a:rPr lang="sk-SK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zdroj/Malé spaľovacie zariadenie</a:t>
            </a:r>
          </a:p>
        </p:txBody>
      </p:sp>
      <p:pic>
        <p:nvPicPr>
          <p:cNvPr id="2050" name="Picture 2" descr="Pec - Family pizza | liolus.sk">
            <a:extLst>
              <a:ext uri="{FF2B5EF4-FFF2-40B4-BE49-F238E27FC236}">
                <a16:creationId xmlns:a16="http://schemas.microsoft.com/office/drawing/2014/main" id="{272835E6-2EE3-9A2D-549D-EEC8260A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873" y="2013284"/>
            <a:ext cx="3645030" cy="31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 descr="Obrázok, na ktorom je oheň, plameň, zohrievač, krb na drevo&#10;&#10;Automaticky generovaný popis">
            <a:extLst>
              <a:ext uri="{FF2B5EF4-FFF2-40B4-BE49-F238E27FC236}">
                <a16:creationId xmlns:a16="http://schemas.microsoft.com/office/drawing/2014/main" id="{467DCCD5-1D6A-7BEB-E446-A3C1D55B5B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452" y="1331957"/>
            <a:ext cx="4990265" cy="4383042"/>
          </a:xfrm>
          <a:prstGeom prst="rect">
            <a:avLst/>
          </a:prstGeom>
        </p:spPr>
      </p:pic>
      <p:pic>
        <p:nvPicPr>
          <p:cNvPr id="2054" name="Picture 6" descr="Krbové kachle TREVISO II s TVV, kachľový sokel, oceľ čierna / keramika  medovník, terc. spaľ., bez dochl. špir. | ZOP krby a krbové vložky">
            <a:extLst>
              <a:ext uri="{FF2B5EF4-FFF2-40B4-BE49-F238E27FC236}">
                <a16:creationId xmlns:a16="http://schemas.microsoft.com/office/drawing/2014/main" id="{9F59715A-8C1B-7688-442B-FE98C325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859" y="1331957"/>
            <a:ext cx="2939255" cy="46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obsahu 17"/>
          <p:cNvSpPr txBox="1">
            <a:spLocks/>
          </p:cNvSpPr>
          <p:nvPr/>
        </p:nvSpPr>
        <p:spPr>
          <a:xfrm>
            <a:off x="541609" y="1524707"/>
            <a:ext cx="11058871" cy="482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k-SK" b="1" dirty="0">
              <a:solidFill>
                <a:srgbClr val="DD462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k-S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4" name="Tabuľka 23">
            <a:extLst>
              <a:ext uri="{FF2B5EF4-FFF2-40B4-BE49-F238E27FC236}">
                <a16:creationId xmlns:a16="http://schemas.microsoft.com/office/drawing/2014/main" id="{0857006A-B193-0D4C-5063-A9165DFF5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59460"/>
              </p:ext>
            </p:extLst>
          </p:nvPr>
        </p:nvGraphicFramePr>
        <p:xfrm>
          <a:off x="591520" y="1706685"/>
          <a:ext cx="10836000" cy="3922043"/>
        </p:xfrm>
        <a:graphic>
          <a:graphicData uri="http://schemas.openxmlformats.org/drawingml/2006/table">
            <a:tbl>
              <a:tblPr firstRow="1" firstCol="1" bandRow="1"/>
              <a:tblGrid>
                <a:gridCol w="1548000">
                  <a:extLst>
                    <a:ext uri="{9D8B030D-6E8A-4147-A177-3AD203B41FA5}">
                      <a16:colId xmlns:a16="http://schemas.microsoft.com/office/drawing/2014/main" val="1944831555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449469876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86746057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100696876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509157584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01784073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727896428"/>
                    </a:ext>
                  </a:extLst>
                </a:gridCol>
              </a:tblGrid>
              <a:tr h="6431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Znečisťujúca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látka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Maximálna krátkodobá koncentrácia znečisťujúcich látok [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400" b="1" kern="1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Limitná hodnota kvality ovzdušia krátkodobá  [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400" b="1" kern="1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658175"/>
                  </a:ext>
                </a:extLst>
              </a:tr>
              <a:tr h="81675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Bežná prevádzka bez nízkoemisnej zóny </a:t>
                      </a: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Nízkoemisná zóna s obmedzením vjazdu naftových vozidiel 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Nízkoemisná zóna +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x Malý zdroj</a:t>
                      </a: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Nízkoemisná zóna +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x Malý zdroj</a:t>
                      </a: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Nízkoemisná zóna +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Malý zdroj</a:t>
                      </a: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4106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400" b="1" kern="100" baseline="-25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sk-SK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1,108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0,416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1,824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2,320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2,944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sk-SK" sz="14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551365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400" b="1" kern="1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</a:t>
                      </a:r>
                      <a:endParaRPr lang="sk-SK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neurčená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326948"/>
                  </a:ext>
                </a:extLst>
              </a:tr>
              <a:tr h="374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sk-SK" sz="1400" b="1" kern="1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sk-SK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385816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</a:t>
                      </a:r>
                      <a:endParaRPr lang="sk-SK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10 000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96575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VOC</a:t>
                      </a:r>
                      <a:endParaRPr lang="sk-SK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810738"/>
                  </a:ext>
                </a:extLst>
              </a:tr>
              <a:tr h="367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TOC</a:t>
                      </a:r>
                      <a:endParaRPr lang="sk-SK" sz="14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effectLst/>
                          <a:latin typeface="+mn-lt"/>
                          <a:ea typeface="Lucida Sans Unicode" panose="020B0602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sk-SK" sz="14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716421"/>
                  </a:ext>
                </a:extLst>
              </a:tr>
            </a:tbl>
          </a:graphicData>
        </a:graphic>
      </p:graphicFrame>
      <p:sp>
        <p:nvSpPr>
          <p:cNvPr id="9" name="Nadpis 7">
            <a:extLst>
              <a:ext uri="{FF2B5EF4-FFF2-40B4-BE49-F238E27FC236}">
                <a16:creationId xmlns:a16="http://schemas.microsoft.com/office/drawing/2014/main" id="{3C737459-3F71-8201-0279-2F0FE8D510E5}"/>
              </a:ext>
            </a:extLst>
          </p:cNvPr>
          <p:cNvSpPr txBox="1">
            <a:spLocks/>
          </p:cNvSpPr>
          <p:nvPr/>
        </p:nvSpPr>
        <p:spPr>
          <a:xfrm>
            <a:off x="521206" y="448056"/>
            <a:ext cx="10730453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4 – Nízkoemisná zóna vs. malý zdroj</a:t>
            </a:r>
            <a:endParaRPr lang="sk-SK" b="1" dirty="0">
              <a:solidFill>
                <a:srgbClr val="DD462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133327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sk-SK" sz="4800" b="1" dirty="0">
                <a:solidFill>
                  <a:schemeClr val="bg1"/>
                </a:solidFill>
              </a:rPr>
              <a:t>Ďakujem za pozornosť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sk-SK" sz="2400" dirty="0">
                <a:solidFill>
                  <a:schemeClr val="bg1"/>
                </a:solidFill>
                <a:latin typeface="+mj-lt"/>
              </a:rPr>
              <a:t>Ing. Viliam Carach, PhD.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B37DFBF-71BC-74A9-D4E1-C4ED5849B65C}"/>
              </a:ext>
            </a:extLst>
          </p:cNvPr>
          <p:cNvSpPr txBox="1"/>
          <p:nvPr/>
        </p:nvSpPr>
        <p:spPr>
          <a:xfrm>
            <a:off x="9703876" y="5932669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buNone/>
            </a:pPr>
            <a:r>
              <a:rPr lang="sk-SK" sz="1800" dirty="0">
                <a:solidFill>
                  <a:schemeClr val="bg1"/>
                </a:solidFill>
                <a:latin typeface="+mj-lt"/>
              </a:rPr>
              <a:t>Košice, 16.05.2024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23D8DFEB-80A6-C5EC-8BEA-3CCC87226459}"/>
              </a:ext>
            </a:extLst>
          </p:cNvPr>
          <p:cNvSpPr txBox="1">
            <a:spLocks/>
          </p:cNvSpPr>
          <p:nvPr/>
        </p:nvSpPr>
        <p:spPr>
          <a:xfrm>
            <a:off x="873040" y="3429000"/>
            <a:ext cx="9582736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>
                <a:solidFill>
                  <a:schemeClr val="bg1"/>
                </a:solidFill>
                <a:latin typeface="+mj-lt"/>
                <a:hlinkClick r:id="rId3"/>
              </a:rPr>
              <a:t>viliam.carach@gmail.com</a:t>
            </a:r>
            <a:r>
              <a:rPr lang="sk-SK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23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7942" cy="640080"/>
          </a:xfrm>
        </p:spPr>
        <p:txBody>
          <a:bodyPr rtlCol="0">
            <a:noAutofit/>
          </a:bodyPr>
          <a:lstStyle/>
          <a:p>
            <a:pPr rtl="0"/>
            <a:r>
              <a:rPr lang="sk-SK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Veľký problém</a:t>
            </a:r>
          </a:p>
        </p:txBody>
      </p:sp>
      <p:pic>
        <p:nvPicPr>
          <p:cNvPr id="2050" name="Picture 2" descr="smoke from houses">
            <a:extLst>
              <a:ext uri="{FF2B5EF4-FFF2-40B4-BE49-F238E27FC236}">
                <a16:creationId xmlns:a16="http://schemas.microsoft.com/office/drawing/2014/main" id="{DFB475EB-B16D-124B-CFCC-0439FF4E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80" y="1524000"/>
            <a:ext cx="10973839" cy="42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7942" cy="640080"/>
          </a:xfrm>
        </p:spPr>
        <p:txBody>
          <a:bodyPr rtlCol="0">
            <a:noAutofit/>
          </a:bodyPr>
          <a:lstStyle/>
          <a:p>
            <a:pPr rtl="0"/>
            <a:r>
              <a:rPr lang="sk-SK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Veľký problém</a:t>
            </a:r>
          </a:p>
        </p:txBody>
      </p:sp>
      <p:pic>
        <p:nvPicPr>
          <p:cNvPr id="2052" name="Picture 4" descr="Air pollution in Chile.">
            <a:extLst>
              <a:ext uri="{FF2B5EF4-FFF2-40B4-BE49-F238E27FC236}">
                <a16:creationId xmlns:a16="http://schemas.microsoft.com/office/drawing/2014/main" id="{7A084773-DEFE-5BE1-8DCA-261ADA2D6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52" y="1396730"/>
            <a:ext cx="4621044" cy="308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89D3A03-F99A-038E-9DA4-09D3C009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798" y="1396730"/>
            <a:ext cx="6191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7942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1 – Pec na pizzu </a:t>
            </a:r>
          </a:p>
        </p:txBody>
      </p:sp>
      <p:pic>
        <p:nvPicPr>
          <p:cNvPr id="2050" name="Obrázok 5" descr="Obrázok, na ktorom je text, trávnik, vonkajšie, budova&#10;&#10;Automaticky generovaný popis">
            <a:extLst>
              <a:ext uri="{FF2B5EF4-FFF2-40B4-BE49-F238E27FC236}">
                <a16:creationId xmlns:a16="http://schemas.microsoft.com/office/drawing/2014/main" id="{C653E97F-6A8B-E093-FE06-2AE96FF9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83" y="1328483"/>
            <a:ext cx="11019357" cy="48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4FE0CA23-CC22-AB88-E26E-A87A8637E2AE}"/>
              </a:ext>
            </a:extLst>
          </p:cNvPr>
          <p:cNvSpPr/>
          <p:nvPr/>
        </p:nvSpPr>
        <p:spPr>
          <a:xfrm>
            <a:off x="8001065" y="2022475"/>
            <a:ext cx="771525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EDBC0-FDF5-F335-921F-BB2BFCBA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80ED57-ADE0-3C4B-3BD0-B255317F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4D8200-4E33-A4F4-163A-B16C6F9D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31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4" descr="Obrázok, na ktorom je text, elektronika, obvod&#10;&#10;Automaticky generovaný popis">
            <a:extLst>
              <a:ext uri="{FF2B5EF4-FFF2-40B4-BE49-F238E27FC236}">
                <a16:creationId xmlns:a16="http://schemas.microsoft.com/office/drawing/2014/main" id="{06DAF4BC-59DE-089A-4ED9-5F540AF2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82" y="1356203"/>
            <a:ext cx="10972799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7942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1 – Pec na pizzu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E141259-BE24-9702-62CF-9CEBB84D0E91}"/>
              </a:ext>
            </a:extLst>
          </p:cNvPr>
          <p:cNvSpPr/>
          <p:nvPr/>
        </p:nvSpPr>
        <p:spPr>
          <a:xfrm>
            <a:off x="6232062" y="4274831"/>
            <a:ext cx="276225" cy="276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EDBC0-FDF5-F335-921F-BB2BFCBA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80ED57-ADE0-3C4B-3BD0-B255317F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4D8200-4E33-A4F4-163A-B16C6F9D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60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7942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1 – Pec na pizzu</a:t>
            </a:r>
          </a:p>
        </p:txBody>
      </p:sp>
      <p:sp>
        <p:nvSpPr>
          <p:cNvPr id="38" name="Zástupný symbol obsahu 17"/>
          <p:cNvSpPr txBox="1">
            <a:spLocks/>
          </p:cNvSpPr>
          <p:nvPr/>
        </p:nvSpPr>
        <p:spPr>
          <a:xfrm>
            <a:off x="541609" y="1524707"/>
            <a:ext cx="11058871" cy="482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k-SK" b="1" dirty="0">
              <a:solidFill>
                <a:srgbClr val="DD462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k-S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rtl="0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sk-SK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Skupina 4" descr="Malý krúžok s číslom 1 označujúci krok číslo 1">
            <a:extLst>
              <a:ext uri="{FF2B5EF4-FFF2-40B4-BE49-F238E27FC236}">
                <a16:creationId xmlns:a16="http://schemas.microsoft.com/office/drawing/2014/main" id="{A1BA1217-5690-51F8-8D12-015A80259DF1}"/>
              </a:ext>
            </a:extLst>
          </p:cNvPr>
          <p:cNvGrpSpPr/>
          <p:nvPr/>
        </p:nvGrpSpPr>
        <p:grpSpPr bwMode="blackWhite">
          <a:xfrm>
            <a:off x="541609" y="1412296"/>
            <a:ext cx="558179" cy="409838"/>
            <a:chOff x="6953426" y="711274"/>
            <a:chExt cx="558179" cy="409838"/>
          </a:xfrm>
        </p:grpSpPr>
        <p:sp>
          <p:nvSpPr>
            <p:cNvPr id="6" name="Ovál 5" descr="Malý krúžok">
              <a:extLst>
                <a:ext uri="{FF2B5EF4-FFF2-40B4-BE49-F238E27FC236}">
                  <a16:creationId xmlns:a16="http://schemas.microsoft.com/office/drawing/2014/main" id="{EFDFD44D-BDB6-88E5-D158-BF65A0D5BB76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7" name="Textové pole 34" descr="Číslo 1">
              <a:extLst>
                <a:ext uri="{FF2B5EF4-FFF2-40B4-BE49-F238E27FC236}">
                  <a16:creationId xmlns:a16="http://schemas.microsoft.com/office/drawing/2014/main" id="{65442374-BE61-5781-949A-C43E059A7B42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0" name="BlokTextu 9">
            <a:extLst>
              <a:ext uri="{FF2B5EF4-FFF2-40B4-BE49-F238E27FC236}">
                <a16:creationId xmlns:a16="http://schemas.microsoft.com/office/drawing/2014/main" id="{799519A8-4245-1D68-692A-44D88BA0EB9A}"/>
              </a:ext>
            </a:extLst>
          </p:cNvPr>
          <p:cNvSpPr txBox="1"/>
          <p:nvPr/>
        </p:nvSpPr>
        <p:spPr>
          <a:xfrm>
            <a:off x="1171431" y="14528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Menovitý tepelný príkon cca 18 kW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7F547D1-AFFB-8D06-B999-1D963F219D5F}"/>
              </a:ext>
            </a:extLst>
          </p:cNvPr>
          <p:cNvSpPr txBox="1"/>
          <p:nvPr/>
        </p:nvSpPr>
        <p:spPr>
          <a:xfrm>
            <a:off x="1171431" y="20740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Spotreba paliva (dreva) cca 3,0 kg/hod</a:t>
            </a:r>
            <a:endParaRPr lang="sk-SK" dirty="0"/>
          </a:p>
        </p:txBody>
      </p:sp>
      <p:grpSp>
        <p:nvGrpSpPr>
          <p:cNvPr id="12" name="Skupina 11" descr="Malý krúžok s číslom 1 označujúci krok číslo 1">
            <a:extLst>
              <a:ext uri="{FF2B5EF4-FFF2-40B4-BE49-F238E27FC236}">
                <a16:creationId xmlns:a16="http://schemas.microsoft.com/office/drawing/2014/main" id="{057D5B28-45E2-D708-70C9-7C05BD553474}"/>
              </a:ext>
            </a:extLst>
          </p:cNvPr>
          <p:cNvGrpSpPr/>
          <p:nvPr/>
        </p:nvGrpSpPr>
        <p:grpSpPr bwMode="blackWhite">
          <a:xfrm>
            <a:off x="539081" y="2071091"/>
            <a:ext cx="558179" cy="409838"/>
            <a:chOff x="6953426" y="711274"/>
            <a:chExt cx="558179" cy="409838"/>
          </a:xfrm>
        </p:grpSpPr>
        <p:sp>
          <p:nvSpPr>
            <p:cNvPr id="13" name="Ovál 12" descr="Malý krúžok">
              <a:extLst>
                <a:ext uri="{FF2B5EF4-FFF2-40B4-BE49-F238E27FC236}">
                  <a16:creationId xmlns:a16="http://schemas.microsoft.com/office/drawing/2014/main" id="{66C110F8-2AC8-F34F-FEBA-6C69AADBD990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14" name="Textové pole 34" descr="Číslo 1">
              <a:extLst>
                <a:ext uri="{FF2B5EF4-FFF2-40B4-BE49-F238E27FC236}">
                  <a16:creationId xmlns:a16="http://schemas.microsoft.com/office/drawing/2014/main" id="{A8C7416C-FB37-12B7-97AE-813DD15D2DB8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15" name="Skupina 14" descr="Malý krúžok s číslom 1 označujúci krok číslo 1">
            <a:extLst>
              <a:ext uri="{FF2B5EF4-FFF2-40B4-BE49-F238E27FC236}">
                <a16:creationId xmlns:a16="http://schemas.microsoft.com/office/drawing/2014/main" id="{9E93192A-7476-3FA3-DCFE-71C40D2C95F3}"/>
              </a:ext>
            </a:extLst>
          </p:cNvPr>
          <p:cNvGrpSpPr/>
          <p:nvPr/>
        </p:nvGrpSpPr>
        <p:grpSpPr bwMode="blackWhite">
          <a:xfrm>
            <a:off x="545261" y="2704358"/>
            <a:ext cx="558179" cy="409838"/>
            <a:chOff x="6953426" y="711274"/>
            <a:chExt cx="558179" cy="409838"/>
          </a:xfrm>
        </p:grpSpPr>
        <p:sp>
          <p:nvSpPr>
            <p:cNvPr id="16" name="Ovál 15" descr="Malý krúžok">
              <a:extLst>
                <a:ext uri="{FF2B5EF4-FFF2-40B4-BE49-F238E27FC236}">
                  <a16:creationId xmlns:a16="http://schemas.microsoft.com/office/drawing/2014/main" id="{7B1AA661-E72F-8924-A87E-4713BA9CBF38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17" name="Textové pole 34" descr="Číslo 1">
              <a:extLst>
                <a:ext uri="{FF2B5EF4-FFF2-40B4-BE49-F238E27FC236}">
                  <a16:creationId xmlns:a16="http://schemas.microsoft.com/office/drawing/2014/main" id="{68F2C466-3128-23E2-3A8C-C32D73D51660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18" name="BlokTextu 17">
            <a:extLst>
              <a:ext uri="{FF2B5EF4-FFF2-40B4-BE49-F238E27FC236}">
                <a16:creationId xmlns:a16="http://schemas.microsoft.com/office/drawing/2014/main" id="{FB323AC7-7A9C-A9F8-ED83-C9A4C2A527B7}"/>
              </a:ext>
            </a:extLst>
          </p:cNvPr>
          <p:cNvSpPr txBox="1"/>
          <p:nvPr/>
        </p:nvSpPr>
        <p:spPr>
          <a:xfrm>
            <a:off x="1171431" y="2776072"/>
            <a:ext cx="1023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Výška komína cca 3,0 m nad strechou, cca 7,0 m od povrchu zeme</a:t>
            </a:r>
            <a:endParaRPr lang="sk-SK" dirty="0"/>
          </a:p>
        </p:txBody>
      </p:sp>
      <p:graphicFrame>
        <p:nvGraphicFramePr>
          <p:cNvPr id="24" name="Tabuľka 23">
            <a:extLst>
              <a:ext uri="{FF2B5EF4-FFF2-40B4-BE49-F238E27FC236}">
                <a16:creationId xmlns:a16="http://schemas.microsoft.com/office/drawing/2014/main" id="{0857006A-B193-0D4C-5063-A9165DFF5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4261"/>
              </p:ext>
            </p:extLst>
          </p:nvPr>
        </p:nvGraphicFramePr>
        <p:xfrm>
          <a:off x="656194" y="3937562"/>
          <a:ext cx="10944279" cy="2392020"/>
        </p:xfrm>
        <a:graphic>
          <a:graphicData uri="http://schemas.openxmlformats.org/drawingml/2006/table">
            <a:tbl>
              <a:tblPr firstRow="1" firstCol="1" bandRow="1"/>
              <a:tblGrid>
                <a:gridCol w="1353932">
                  <a:extLst>
                    <a:ext uri="{9D8B030D-6E8A-4147-A177-3AD203B41FA5}">
                      <a16:colId xmlns:a16="http://schemas.microsoft.com/office/drawing/2014/main" val="1944831555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449469876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867460571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3100696876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1509157584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1017840733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2365418554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1725873792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4097632322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2011963831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2694667476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2816800883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4232204386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1065511218"/>
                    </a:ext>
                  </a:extLst>
                </a:gridCol>
                <a:gridCol w="564138">
                  <a:extLst>
                    <a:ext uri="{9D8B030D-6E8A-4147-A177-3AD203B41FA5}">
                      <a16:colId xmlns:a16="http://schemas.microsoft.com/office/drawing/2014/main" val="969537997"/>
                    </a:ext>
                  </a:extLst>
                </a:gridCol>
                <a:gridCol w="1692415">
                  <a:extLst>
                    <a:ext uri="{9D8B030D-6E8A-4147-A177-3AD203B41FA5}">
                      <a16:colId xmlns:a16="http://schemas.microsoft.com/office/drawing/2014/main" val="2727896428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Znečisťujúca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látka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Maximálna krátkodobá koncentrácia znečisťujúcich látok pri jednotlivých rýchlostiach vetra [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050" b="1" kern="1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Limitná hodnota kvality ovzdušia krátkodobá  [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g/m</a:t>
                      </a:r>
                      <a:r>
                        <a:rPr lang="sk-SK" sz="1050" b="1" kern="1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658175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41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050" b="1" kern="100" baseline="-25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sk-SK" sz="105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149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sk-SK" sz="105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5513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</a:t>
                      </a:r>
                      <a:r>
                        <a:rPr lang="sk-SK" sz="1050" b="1" kern="1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neurčená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43269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lang="sk-SK" sz="1050" b="1" kern="100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3858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329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219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131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10 000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965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VOC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3,4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2,2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8107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TOC</a:t>
                      </a:r>
                      <a:endParaRPr lang="sk-SK" sz="105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</a:t>
                      </a:r>
                      <a:endParaRPr lang="sk-SK" sz="105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05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sk-SK" sz="105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81" marR="24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716421"/>
                  </a:ext>
                </a:extLst>
              </a:tr>
            </a:tbl>
          </a:graphicData>
        </a:graphic>
      </p:graphicFrame>
      <p:sp>
        <p:nvSpPr>
          <p:cNvPr id="25" name="Obdĺžnik 24">
            <a:extLst>
              <a:ext uri="{FF2B5EF4-FFF2-40B4-BE49-F238E27FC236}">
                <a16:creationId xmlns:a16="http://schemas.microsoft.com/office/drawing/2014/main" id="{B3EC1EBF-07CA-24C6-29E5-1A0FAD35F53C}"/>
              </a:ext>
            </a:extLst>
          </p:cNvPr>
          <p:cNvSpPr/>
          <p:nvPr/>
        </p:nvSpPr>
        <p:spPr>
          <a:xfrm>
            <a:off x="656194" y="4606445"/>
            <a:ext cx="4175210" cy="281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6" name="Skupina 25" descr="Malý krúžok s číslom 1 označujúci krok číslo 1">
            <a:extLst>
              <a:ext uri="{FF2B5EF4-FFF2-40B4-BE49-F238E27FC236}">
                <a16:creationId xmlns:a16="http://schemas.microsoft.com/office/drawing/2014/main" id="{45C71EF7-79AB-FD41-545A-17487512CD1D}"/>
              </a:ext>
            </a:extLst>
          </p:cNvPr>
          <p:cNvGrpSpPr/>
          <p:nvPr/>
        </p:nvGrpSpPr>
        <p:grpSpPr bwMode="blackWhite">
          <a:xfrm>
            <a:off x="545260" y="3345848"/>
            <a:ext cx="558179" cy="409838"/>
            <a:chOff x="6953426" y="711274"/>
            <a:chExt cx="558179" cy="409838"/>
          </a:xfrm>
        </p:grpSpPr>
        <p:sp>
          <p:nvSpPr>
            <p:cNvPr id="27" name="Ovál 26" descr="Malý krúžok">
              <a:extLst>
                <a:ext uri="{FF2B5EF4-FFF2-40B4-BE49-F238E27FC236}">
                  <a16:creationId xmlns:a16="http://schemas.microsoft.com/office/drawing/2014/main" id="{F8C4AB96-6E4F-8A0A-18F3-EB468BA1C308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k-SK"/>
            </a:p>
          </p:txBody>
        </p:sp>
        <p:sp>
          <p:nvSpPr>
            <p:cNvPr id="28" name="Textové pole 34" descr="Číslo 1">
              <a:extLst>
                <a:ext uri="{FF2B5EF4-FFF2-40B4-BE49-F238E27FC236}">
                  <a16:creationId xmlns:a16="http://schemas.microsoft.com/office/drawing/2014/main" id="{CB6FA4E5-89C3-B6FA-3AD9-A3A1FCA231F7}"/>
                </a:ext>
              </a:extLst>
            </p:cNvPr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sk-SK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29" name="BlokTextu 28">
            <a:extLst>
              <a:ext uri="{FF2B5EF4-FFF2-40B4-BE49-F238E27FC236}">
                <a16:creationId xmlns:a16="http://schemas.microsoft.com/office/drawing/2014/main" id="{255575A4-2CF6-C1AA-0735-E5F250B3C78A}"/>
              </a:ext>
            </a:extLst>
          </p:cNvPr>
          <p:cNvSpPr txBox="1"/>
          <p:nvPr/>
        </p:nvSpPr>
        <p:spPr>
          <a:xfrm>
            <a:off x="1171431" y="3358657"/>
            <a:ext cx="10236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Koncentrácie znečisťujúcich látok na fasáde susediaceho objektu</a:t>
            </a:r>
            <a:endParaRPr lang="sk-SK" dirty="0"/>
          </a:p>
        </p:txBody>
      </p:sp>
      <p:pic>
        <p:nvPicPr>
          <p:cNvPr id="2" name="Picture 2" descr="Pec - Family pizza | liolus.sk">
            <a:extLst>
              <a:ext uri="{FF2B5EF4-FFF2-40B4-BE49-F238E27FC236}">
                <a16:creationId xmlns:a16="http://schemas.microsoft.com/office/drawing/2014/main" id="{73BE7339-F0FA-C558-F6AF-F3DF7C04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2418" y="1483933"/>
            <a:ext cx="2613568" cy="227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7942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2 – Kachle na tuhé palivo 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E141259-BE24-9702-62CF-9CEBB84D0E91}"/>
              </a:ext>
            </a:extLst>
          </p:cNvPr>
          <p:cNvSpPr/>
          <p:nvPr/>
        </p:nvSpPr>
        <p:spPr>
          <a:xfrm>
            <a:off x="3783330" y="8350885"/>
            <a:ext cx="276225" cy="276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EDBC0-FDF5-F335-921F-BB2BFCBA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80ED57-ADE0-3C4B-3BD0-B255317F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4D8200-4E33-A4F4-163A-B16C6F9D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4" name="Obrázok 13" descr="Obrázok, na ktorom je exteriér, mráz, zima, strom&#10;&#10;Automaticky generovaný popis">
            <a:extLst>
              <a:ext uri="{FF2B5EF4-FFF2-40B4-BE49-F238E27FC236}">
                <a16:creationId xmlns:a16="http://schemas.microsoft.com/office/drawing/2014/main" id="{856CD59F-B7E0-ACB4-C4F3-9B53C2393F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61" y="1415456"/>
            <a:ext cx="6477791" cy="4858343"/>
          </a:xfrm>
          <a:prstGeom prst="rect">
            <a:avLst/>
          </a:pr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EA38DACF-416D-5234-F4B5-10C95A71AB5E}"/>
              </a:ext>
            </a:extLst>
          </p:cNvPr>
          <p:cNvSpPr/>
          <p:nvPr/>
        </p:nvSpPr>
        <p:spPr>
          <a:xfrm>
            <a:off x="919328" y="3591870"/>
            <a:ext cx="771525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59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517942" cy="640080"/>
          </a:xfrm>
        </p:spPr>
        <p:txBody>
          <a:bodyPr rtlCol="0">
            <a:noAutofit/>
          </a:bodyPr>
          <a:lstStyle/>
          <a:p>
            <a:pPr rtl="0"/>
            <a:r>
              <a:rPr lang="sk-SK" b="1" dirty="0">
                <a:solidFill>
                  <a:srgbClr val="DD462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Malý zdroj, Veľký problém 2 – Kachle na tuhé palivo 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7E141259-BE24-9702-62CF-9CEBB84D0E91}"/>
              </a:ext>
            </a:extLst>
          </p:cNvPr>
          <p:cNvSpPr/>
          <p:nvPr/>
        </p:nvSpPr>
        <p:spPr>
          <a:xfrm>
            <a:off x="3783330" y="8350885"/>
            <a:ext cx="276225" cy="276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0EDBC0-FDF5-F335-921F-BB2BFCBA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80ED57-ADE0-3C4B-3BD0-B255317F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4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04D8200-4E33-A4F4-163A-B16C6F9D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69560C74-9FFE-1F66-E39A-2EBD92F113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91" y="1464855"/>
            <a:ext cx="9797008" cy="4747875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4FEFF88D-DE32-1454-6DF1-973D595AF06B}"/>
              </a:ext>
            </a:extLst>
          </p:cNvPr>
          <p:cNvSpPr/>
          <p:nvPr/>
        </p:nvSpPr>
        <p:spPr>
          <a:xfrm rot="20324063">
            <a:off x="5392859" y="3438801"/>
            <a:ext cx="806578" cy="11902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93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Uvítací doku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32_TF10001108_Win32" id="{05232AC9-756A-4660-8C58-923E582F6B2D}" vid="{0C448F36-3E52-43EA-A610-F07B9ABE8369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1068</Words>
  <Application>Microsoft Office PowerPoint</Application>
  <PresentationFormat>Širokouhlá</PresentationFormat>
  <Paragraphs>527</Paragraphs>
  <Slides>21</Slides>
  <Notes>21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9" baseType="lpstr">
      <vt:lpstr>Arial</vt:lpstr>
      <vt:lpstr>Calibri</vt:lpstr>
      <vt:lpstr>Segoe UI</vt:lpstr>
      <vt:lpstr>Segoe UI Light</vt:lpstr>
      <vt:lpstr>Segoe UI Semibold</vt:lpstr>
      <vt:lpstr>Symbol</vt:lpstr>
      <vt:lpstr>Times New Roman</vt:lpstr>
      <vt:lpstr>Uvítací dokument</vt:lpstr>
      <vt:lpstr>Malý zdroj, veľký problém</vt:lpstr>
      <vt:lpstr>Malý zdroj/Malé spaľovacie zariadenie</vt:lpstr>
      <vt:lpstr>Veľký problém</vt:lpstr>
      <vt:lpstr>Veľký problém</vt:lpstr>
      <vt:lpstr>Malý zdroj, Veľký problém 1 – Pec na pizzu </vt:lpstr>
      <vt:lpstr>Malý zdroj, Veľký problém 1 – Pec na pizzu</vt:lpstr>
      <vt:lpstr>Malý zdroj, Veľký problém 1 – Pec na pizzu</vt:lpstr>
      <vt:lpstr>Malý zdroj, Veľký problém 2 – Kachle na tuhé palivo </vt:lpstr>
      <vt:lpstr>Malý zdroj, Veľký problém 2 – Kachle na tuhé palivo </vt:lpstr>
      <vt:lpstr>Malý zdroj, Veľký problém 2 – Kachle na tuhé palivo;</vt:lpstr>
      <vt:lpstr>Malý zdroj, Veľký problém 3 – Kachle na tuhé palivo</vt:lpstr>
      <vt:lpstr>Malý zdroj, Veľký problém 3 – Kachle na tuhé palivo</vt:lpstr>
      <vt:lpstr>Malý zdroj, Veľký problém 4 – Nízkoemisná zóna vs. malý zdroj</vt:lpstr>
      <vt:lpstr>Prezentácia programu PowerPoint</vt:lpstr>
      <vt:lpstr>Malý zdroj, Veľký problém 4 – Nízkoemisná zóna vs. malý zdroj</vt:lpstr>
      <vt:lpstr>Malý zdroj, Veľký problém 4 – Nízkoemisná zóna vs. malý zdroj</vt:lpstr>
      <vt:lpstr>Malý zdroj, Veľký problém 4 – Nízkoemisná zóna vs. malý zdroj</vt:lpstr>
      <vt:lpstr>Malý zdroj, Veľký problém 4 – Nízkoemisná zóna vs. malý zdroj</vt:lpstr>
      <vt:lpstr>Malý zdroj, Veľký problém 4 – Nízkoemisná zóna vs. malý zdroj</vt:lpstr>
      <vt:lpstr>Prezentácia programu PowerPoint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Víta vás PowerPoint</dc:title>
  <dc:creator>Viliam Carach</dc:creator>
  <cp:keywords/>
  <cp:lastModifiedBy>Viliam Carach</cp:lastModifiedBy>
  <cp:revision>34</cp:revision>
  <dcterms:created xsi:type="dcterms:W3CDTF">2024-05-08T16:44:30Z</dcterms:created>
  <dcterms:modified xsi:type="dcterms:W3CDTF">2024-05-15T04:48:16Z</dcterms:modified>
  <cp:version/>
</cp:coreProperties>
</file>