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0" r:id="rId5"/>
    <p:sldId id="412" r:id="rId6"/>
    <p:sldId id="426" r:id="rId7"/>
    <p:sldId id="427" r:id="rId8"/>
    <p:sldId id="428" r:id="rId9"/>
    <p:sldId id="429" r:id="rId10"/>
    <p:sldId id="431" r:id="rId11"/>
    <p:sldId id="438" r:id="rId12"/>
    <p:sldId id="439" r:id="rId13"/>
    <p:sldId id="440" r:id="rId14"/>
    <p:sldId id="441" r:id="rId15"/>
    <p:sldId id="432" r:id="rId16"/>
    <p:sldId id="433" r:id="rId17"/>
    <p:sldId id="434" r:id="rId18"/>
    <p:sldId id="435" r:id="rId19"/>
    <p:sldId id="436" r:id="rId20"/>
    <p:sldId id="437" r:id="rId21"/>
    <p:sldId id="268" r:id="rId22"/>
  </p:sldIdLst>
  <p:sldSz cx="12192000" cy="6858000"/>
  <p:notesSz cx="9906000" cy="67945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7A8"/>
    <a:srgbClr val="DDDDDD"/>
    <a:srgbClr val="FF00FF"/>
    <a:srgbClr val="1F3FA5"/>
    <a:srgbClr val="F8FAFE"/>
    <a:srgbClr val="F4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0D81F-E8E4-59A8-4005-4F6BEE2FD3DD}" v="20" dt="2022-10-05T20:18:47.519"/>
    <p1510:client id="{294461DA-F77F-7CB6-20D2-81AD522D782D}" v="164" dt="2022-10-05T20:15:30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2" autoAdjust="0"/>
    <p:restoredTop sz="94070" autoAdjust="0"/>
  </p:normalViewPr>
  <p:slideViewPr>
    <p:cSldViewPr snapToGrid="0">
      <p:cViewPr varScale="1">
        <p:scale>
          <a:sx n="88" d="100"/>
          <a:sy n="88" d="100"/>
        </p:scale>
        <p:origin x="31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6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kovský Igor" userId="S::igor.vilkovsky@enviro.gov.sk::c82e8e38-9832-483c-bc64-6cb5947d9fd1" providerId="AD" clId="Web-{294461DA-F77F-7CB6-20D2-81AD522D782D}"/>
    <pc:docChg chg="addSld modSld sldOrd addMainMaster">
      <pc:chgData name="Vilkovský Igor" userId="S::igor.vilkovsky@enviro.gov.sk::c82e8e38-9832-483c-bc64-6cb5947d9fd1" providerId="AD" clId="Web-{294461DA-F77F-7CB6-20D2-81AD522D782D}" dt="2022-10-05T20:15:30.996" v="166" actId="20577"/>
      <pc:docMkLst>
        <pc:docMk/>
      </pc:docMkLst>
      <pc:sldChg chg="addSp modSp">
        <pc:chgData name="Vilkovský Igor" userId="S::igor.vilkovsky@enviro.gov.sk::c82e8e38-9832-483c-bc64-6cb5947d9fd1" providerId="AD" clId="Web-{294461DA-F77F-7CB6-20D2-81AD522D782D}" dt="2022-10-05T20:08:17.499" v="70" actId="20577"/>
        <pc:sldMkLst>
          <pc:docMk/>
          <pc:sldMk cId="0" sldId="260"/>
        </pc:sldMkLst>
        <pc:spChg chg="mod">
          <ac:chgData name="Vilkovský Igor" userId="S::igor.vilkovsky@enviro.gov.sk::c82e8e38-9832-483c-bc64-6cb5947d9fd1" providerId="AD" clId="Web-{294461DA-F77F-7CB6-20D2-81AD522D782D}" dt="2022-10-05T20:08:17.499" v="70" actId="20577"/>
          <ac:spMkLst>
            <pc:docMk/>
            <pc:sldMk cId="0" sldId="260"/>
            <ac:spMk id="2" creationId="{00000000-0000-0000-0000-000000000000}"/>
          </ac:spMkLst>
        </pc:spChg>
        <pc:spChg chg="add mod">
          <ac:chgData name="Vilkovský Igor" userId="S::igor.vilkovsky@enviro.gov.sk::c82e8e38-9832-483c-bc64-6cb5947d9fd1" providerId="AD" clId="Web-{294461DA-F77F-7CB6-20D2-81AD522D782D}" dt="2022-10-05T20:06:42.262" v="48" actId="20577"/>
          <ac:spMkLst>
            <pc:docMk/>
            <pc:sldMk cId="0" sldId="260"/>
            <ac:spMk id="7" creationId="{6A2346C1-417C-7F42-5CC2-C9C8CDCD3619}"/>
          </ac:spMkLst>
        </pc:spChg>
        <pc:spChg chg="mod">
          <ac:chgData name="Vilkovský Igor" userId="S::igor.vilkovsky@enviro.gov.sk::c82e8e38-9832-483c-bc64-6cb5947d9fd1" providerId="AD" clId="Web-{294461DA-F77F-7CB6-20D2-81AD522D782D}" dt="2022-10-05T20:07:12.576" v="63" actId="20577"/>
          <ac:spMkLst>
            <pc:docMk/>
            <pc:sldMk cId="0" sldId="260"/>
            <ac:spMk id="8" creationId="{00000000-0000-0000-0000-000000000000}"/>
          </ac:spMkLst>
        </pc:spChg>
      </pc:sldChg>
      <pc:sldChg chg="delSp">
        <pc:chgData name="Vilkovský Igor" userId="S::igor.vilkovsky@enviro.gov.sk::c82e8e38-9832-483c-bc64-6cb5947d9fd1" providerId="AD" clId="Web-{294461DA-F77F-7CB6-20D2-81AD522D782D}" dt="2022-10-05T20:01:33.582" v="34"/>
        <pc:sldMkLst>
          <pc:docMk/>
          <pc:sldMk cId="0" sldId="313"/>
        </pc:sldMkLst>
        <pc:spChg chg="del">
          <ac:chgData name="Vilkovský Igor" userId="S::igor.vilkovsky@enviro.gov.sk::c82e8e38-9832-483c-bc64-6cb5947d9fd1" providerId="AD" clId="Web-{294461DA-F77F-7CB6-20D2-81AD522D782D}" dt="2022-10-05T20:01:33.582" v="34"/>
          <ac:spMkLst>
            <pc:docMk/>
            <pc:sldMk cId="0" sldId="313"/>
            <ac:spMk id="6" creationId="{00000000-0000-0000-0000-000000000000}"/>
          </ac:spMkLst>
        </pc:spChg>
        <pc:spChg chg="del">
          <ac:chgData name="Vilkovský Igor" userId="S::igor.vilkovsky@enviro.gov.sk::c82e8e38-9832-483c-bc64-6cb5947d9fd1" providerId="AD" clId="Web-{294461DA-F77F-7CB6-20D2-81AD522D782D}" dt="2022-10-05T20:01:22.238" v="31"/>
          <ac:spMkLst>
            <pc:docMk/>
            <pc:sldMk cId="0" sldId="313"/>
            <ac:spMk id="10" creationId="{00000000-0000-0000-0000-000000000000}"/>
          </ac:spMkLst>
        </pc:spChg>
        <pc:spChg chg="del">
          <ac:chgData name="Vilkovský Igor" userId="S::igor.vilkovsky@enviro.gov.sk::c82e8e38-9832-483c-bc64-6cb5947d9fd1" providerId="AD" clId="Web-{294461DA-F77F-7CB6-20D2-81AD522D782D}" dt="2022-10-05T20:01:26.426" v="32"/>
          <ac:spMkLst>
            <pc:docMk/>
            <pc:sldMk cId="0" sldId="313"/>
            <ac:spMk id="13" creationId="{00000000-0000-0000-0000-000000000000}"/>
          </ac:spMkLst>
        </pc:spChg>
        <pc:spChg chg="del">
          <ac:chgData name="Vilkovský Igor" userId="S::igor.vilkovsky@enviro.gov.sk::c82e8e38-9832-483c-bc64-6cb5947d9fd1" providerId="AD" clId="Web-{294461DA-F77F-7CB6-20D2-81AD522D782D}" dt="2022-10-05T20:01:29.957" v="33"/>
          <ac:spMkLst>
            <pc:docMk/>
            <pc:sldMk cId="0" sldId="313"/>
            <ac:spMk id="14" creationId="{00000000-0000-0000-0000-000000000000}"/>
          </ac:spMkLst>
        </pc:spChg>
      </pc:sldChg>
      <pc:sldChg chg="addSp delSp modSp new mod setBg">
        <pc:chgData name="Vilkovský Igor" userId="S::igor.vilkovsky@enviro.gov.sk::c82e8e38-9832-483c-bc64-6cb5947d9fd1" providerId="AD" clId="Web-{294461DA-F77F-7CB6-20D2-81AD522D782D}" dt="2022-10-05T19:59:56.408" v="30"/>
        <pc:sldMkLst>
          <pc:docMk/>
          <pc:sldMk cId="3819383263" sldId="316"/>
        </pc:sldMkLst>
        <pc:spChg chg="add del">
          <ac:chgData name="Vilkovský Igor" userId="S::igor.vilkovsky@enviro.gov.sk::c82e8e38-9832-483c-bc64-6cb5947d9fd1" providerId="AD" clId="Web-{294461DA-F77F-7CB6-20D2-81AD522D782D}" dt="2022-10-05T19:51:32.515" v="10"/>
          <ac:spMkLst>
            <pc:docMk/>
            <pc:sldMk cId="3819383263" sldId="316"/>
            <ac:spMk id="2" creationId="{2507A304-2A8E-96B9-2033-898F79BB8899}"/>
          </ac:spMkLst>
        </pc:spChg>
        <pc:spChg chg="add del">
          <ac:chgData name="Vilkovský Igor" userId="S::igor.vilkovsky@enviro.gov.sk::c82e8e38-9832-483c-bc64-6cb5947d9fd1" providerId="AD" clId="Web-{294461DA-F77F-7CB6-20D2-81AD522D782D}" dt="2022-10-05T19:56:04.104" v="13"/>
          <ac:spMkLst>
            <pc:docMk/>
            <pc:sldMk cId="3819383263" sldId="316"/>
            <ac:spMk id="3" creationId="{A2A81379-CEAB-33F7-CFF0-74ECB57AD09E}"/>
          </ac:spMkLst>
        </pc:spChg>
        <pc:spChg chg="mod">
          <ac:chgData name="Vilkovský Igor" userId="S::igor.vilkovsky@enviro.gov.sk::c82e8e38-9832-483c-bc64-6cb5947d9fd1" providerId="AD" clId="Web-{294461DA-F77F-7CB6-20D2-81AD522D782D}" dt="2022-10-05T19:51:32.515" v="10"/>
          <ac:spMkLst>
            <pc:docMk/>
            <pc:sldMk cId="3819383263" sldId="316"/>
            <ac:spMk id="4" creationId="{89E17C15-E29F-76AA-EA71-3F6C1A4D8248}"/>
          </ac:spMkLst>
        </pc:spChg>
        <pc:spChg chg="add del mod">
          <ac:chgData name="Vilkovský Igor" userId="S::igor.vilkovsky@enviro.gov.sk::c82e8e38-9832-483c-bc64-6cb5947d9fd1" providerId="AD" clId="Web-{294461DA-F77F-7CB6-20D2-81AD522D782D}" dt="2022-10-05T19:58:28.343" v="25"/>
          <ac:spMkLst>
            <pc:docMk/>
            <pc:sldMk cId="3819383263" sldId="316"/>
            <ac:spMk id="9" creationId="{1A15453A-34A0-1934-86D7-A2F830C164E1}"/>
          </ac:spMkLst>
        </pc:spChg>
        <pc:spChg chg="add del">
          <ac:chgData name="Vilkovský Igor" userId="S::igor.vilkovsky@enviro.gov.sk::c82e8e38-9832-483c-bc64-6cb5947d9fd1" providerId="AD" clId="Web-{294461DA-F77F-7CB6-20D2-81AD522D782D}" dt="2022-10-05T19:51:26.109" v="8"/>
          <ac:spMkLst>
            <pc:docMk/>
            <pc:sldMk cId="3819383263" sldId="316"/>
            <ac:spMk id="10" creationId="{32BC26D8-82FB-445E-AA49-62A77D7C1EE0}"/>
          </ac:spMkLst>
        </pc:spChg>
        <pc:spChg chg="add del">
          <ac:chgData name="Vilkovský Igor" userId="S::igor.vilkovsky@enviro.gov.sk::c82e8e38-9832-483c-bc64-6cb5947d9fd1" providerId="AD" clId="Web-{294461DA-F77F-7CB6-20D2-81AD522D782D}" dt="2022-10-05T19:51:26.109" v="8"/>
          <ac:spMkLst>
            <pc:docMk/>
            <pc:sldMk cId="3819383263" sldId="316"/>
            <ac:spMk id="12" creationId="{CB44330D-EA18-4254-AA95-EB49948539B8}"/>
          </ac:spMkLst>
        </pc:spChg>
        <pc:spChg chg="add del">
          <ac:chgData name="Vilkovský Igor" userId="S::igor.vilkovsky@enviro.gov.sk::c82e8e38-9832-483c-bc64-6cb5947d9fd1" providerId="AD" clId="Web-{294461DA-F77F-7CB6-20D2-81AD522D782D}" dt="2022-10-05T19:51:32.515" v="10"/>
          <ac:spMkLst>
            <pc:docMk/>
            <pc:sldMk cId="3819383263" sldId="316"/>
            <ac:spMk id="14" creationId="{A4AC5506-6312-4701-8D3C-40187889A947}"/>
          </ac:spMkLst>
        </pc:spChg>
        <pc:spChg chg="add del">
          <ac:chgData name="Vilkovský Igor" userId="S::igor.vilkovsky@enviro.gov.sk::c82e8e38-9832-483c-bc64-6cb5947d9fd1" providerId="AD" clId="Web-{294461DA-F77F-7CB6-20D2-81AD522D782D}" dt="2022-10-05T19:51:32.515" v="10"/>
          <ac:spMkLst>
            <pc:docMk/>
            <pc:sldMk cId="3819383263" sldId="316"/>
            <ac:spMk id="15" creationId="{2507A304-2A8E-96B9-2033-898F79BB8899}"/>
          </ac:spMkLst>
        </pc:spChg>
        <pc:spChg chg="add del mod">
          <ac:chgData name="Vilkovský Igor" userId="S::igor.vilkovsky@enviro.gov.sk::c82e8e38-9832-483c-bc64-6cb5947d9fd1" providerId="AD" clId="Web-{294461DA-F77F-7CB6-20D2-81AD522D782D}" dt="2022-10-05T19:59:56.408" v="30"/>
          <ac:spMkLst>
            <pc:docMk/>
            <pc:sldMk cId="3819383263" sldId="316"/>
            <ac:spMk id="22" creationId="{74ED1BFE-F9BD-01F9-0E55-4BDF04218870}"/>
          </ac:spMkLst>
        </pc:spChg>
        <pc:graphicFrameChg chg="add del mod ord modGraphic">
          <ac:chgData name="Vilkovský Igor" userId="S::igor.vilkovsky@enviro.gov.sk::c82e8e38-9832-483c-bc64-6cb5947d9fd1" providerId="AD" clId="Web-{294461DA-F77F-7CB6-20D2-81AD522D782D}" dt="2022-10-05T19:58:17.967" v="24"/>
          <ac:graphicFrameMkLst>
            <pc:docMk/>
            <pc:sldMk cId="3819383263" sldId="316"/>
            <ac:graphicFrameMk id="11" creationId="{A666A1C8-3490-37A8-0C83-B40272DC59DD}"/>
          </ac:graphicFrameMkLst>
        </pc:graphicFrameChg>
        <pc:picChg chg="add del mod ord">
          <ac:chgData name="Vilkovský Igor" userId="S::igor.vilkovsky@enviro.gov.sk::c82e8e38-9832-483c-bc64-6cb5947d9fd1" providerId="AD" clId="Web-{294461DA-F77F-7CB6-20D2-81AD522D782D}" dt="2022-10-05T19:51:38.265" v="12"/>
          <ac:picMkLst>
            <pc:docMk/>
            <pc:sldMk cId="3819383263" sldId="316"/>
            <ac:picMk id="5" creationId="{0610498A-28F6-EF91-3AD3-1F6A6276CB67}"/>
          </ac:picMkLst>
        </pc:picChg>
        <pc:picChg chg="add del mod ord">
          <ac:chgData name="Vilkovský Igor" userId="S::igor.vilkovsky@enviro.gov.sk::c82e8e38-9832-483c-bc64-6cb5947d9fd1" providerId="AD" clId="Web-{294461DA-F77F-7CB6-20D2-81AD522D782D}" dt="2022-10-05T19:59:15.735" v="29"/>
          <ac:picMkLst>
            <pc:docMk/>
            <pc:sldMk cId="3819383263" sldId="316"/>
            <ac:picMk id="6" creationId="{3D97A4E5-F20A-1BF4-C2E4-D8959158083A}"/>
          </ac:picMkLst>
        </pc:picChg>
        <pc:picChg chg="add del mod">
          <ac:chgData name="Vilkovský Igor" userId="S::igor.vilkovsky@enviro.gov.sk::c82e8e38-9832-483c-bc64-6cb5947d9fd1" providerId="AD" clId="Web-{294461DA-F77F-7CB6-20D2-81AD522D782D}" dt="2022-10-05T19:58:33.515" v="27"/>
          <ac:picMkLst>
            <pc:docMk/>
            <pc:sldMk cId="3819383263" sldId="316"/>
            <ac:picMk id="7" creationId="{C5110749-D71C-C4D2-C2C8-11E6EE00C44E}"/>
          </ac:picMkLst>
        </pc:picChg>
        <pc:picChg chg="add mod ord">
          <ac:chgData name="Vilkovský Igor" userId="S::igor.vilkovsky@enviro.gov.sk::c82e8e38-9832-483c-bc64-6cb5947d9fd1" providerId="AD" clId="Web-{294461DA-F77F-7CB6-20D2-81AD522D782D}" dt="2022-10-05T19:59:56.408" v="30"/>
          <ac:picMkLst>
            <pc:docMk/>
            <pc:sldMk cId="3819383263" sldId="316"/>
            <ac:picMk id="23" creationId="{2B4695D4-7144-3498-EA85-71D43679DBAF}"/>
          </ac:picMkLst>
        </pc:picChg>
      </pc:sldChg>
      <pc:sldChg chg="modSp new ord">
        <pc:chgData name="Vilkovský Igor" userId="S::igor.vilkovsky@enviro.gov.sk::c82e8e38-9832-483c-bc64-6cb5947d9fd1" providerId="AD" clId="Web-{294461DA-F77F-7CB6-20D2-81AD522D782D}" dt="2022-10-05T20:15:30.996" v="166" actId="20577"/>
        <pc:sldMkLst>
          <pc:docMk/>
          <pc:sldMk cId="601309200" sldId="317"/>
        </pc:sldMkLst>
        <pc:spChg chg="mod">
          <ac:chgData name="Vilkovský Igor" userId="S::igor.vilkovsky@enviro.gov.sk::c82e8e38-9832-483c-bc64-6cb5947d9fd1" providerId="AD" clId="Web-{294461DA-F77F-7CB6-20D2-81AD522D782D}" dt="2022-10-05T20:15:30.996" v="166" actId="20577"/>
          <ac:spMkLst>
            <pc:docMk/>
            <pc:sldMk cId="601309200" sldId="317"/>
            <ac:spMk id="3" creationId="{3E9F1668-DB78-DEC1-415D-6E753E4EB54B}"/>
          </ac:spMkLst>
        </pc:spChg>
      </pc:sldChg>
      <pc:sldChg chg="add">
        <pc:chgData name="Vilkovský Igor" userId="S::igor.vilkovsky@enviro.gov.sk::c82e8e38-9832-483c-bc64-6cb5947d9fd1" providerId="AD" clId="Web-{294461DA-F77F-7CB6-20D2-81AD522D782D}" dt="2022-10-05T20:04:49.619" v="36"/>
        <pc:sldMkLst>
          <pc:docMk/>
          <pc:sldMk cId="990807956" sldId="318"/>
        </pc:sldMkLst>
      </pc:sldChg>
      <pc:sldMasterChg chg="add addSldLayout">
        <pc:chgData name="Vilkovský Igor" userId="S::igor.vilkovsky@enviro.gov.sk::c82e8e38-9832-483c-bc64-6cb5947d9fd1" providerId="AD" clId="Web-{294461DA-F77F-7CB6-20D2-81AD522D782D}" dt="2022-10-05T20:04:49.619" v="36"/>
        <pc:sldMasterMkLst>
          <pc:docMk/>
          <pc:sldMasterMk cId="0" sldId="2147483661"/>
        </pc:sldMasterMkLst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2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3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4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5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6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7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8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9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70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71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72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73"/>
          </pc:sldLayoutMkLst>
        </pc:sldLayoutChg>
      </pc:sldMasterChg>
    </pc:docChg>
  </pc:docChgLst>
  <pc:docChgLst>
    <pc:chgData name="Vilkovský Igor" userId="S::igor.vilkovsky@enviro.gov.sk::c82e8e38-9832-483c-bc64-6cb5947d9fd1" providerId="AD" clId="Web-{1150D81F-E8E4-59A8-4005-4F6BEE2FD3DD}"/>
    <pc:docChg chg="modSld">
      <pc:chgData name="Vilkovský Igor" userId="S::igor.vilkovsky@enviro.gov.sk::c82e8e38-9832-483c-bc64-6cb5947d9fd1" providerId="AD" clId="Web-{1150D81F-E8E4-59A8-4005-4F6BEE2FD3DD}" dt="2022-10-05T20:18:47.519" v="15" actId="20577"/>
      <pc:docMkLst>
        <pc:docMk/>
      </pc:docMkLst>
      <pc:sldChg chg="modSp">
        <pc:chgData name="Vilkovský Igor" userId="S::igor.vilkovsky@enviro.gov.sk::c82e8e38-9832-483c-bc64-6cb5947d9fd1" providerId="AD" clId="Web-{1150D81F-E8E4-59A8-4005-4F6BEE2FD3DD}" dt="2022-10-05T20:17:21.469" v="8" actId="20577"/>
        <pc:sldMkLst>
          <pc:docMk/>
          <pc:sldMk cId="0" sldId="260"/>
        </pc:sldMkLst>
        <pc:spChg chg="mod">
          <ac:chgData name="Vilkovský Igor" userId="S::igor.vilkovsky@enviro.gov.sk::c82e8e38-9832-483c-bc64-6cb5947d9fd1" providerId="AD" clId="Web-{1150D81F-E8E4-59A8-4005-4F6BEE2FD3DD}" dt="2022-10-05T20:17:21.469" v="8" actId="20577"/>
          <ac:spMkLst>
            <pc:docMk/>
            <pc:sldMk cId="0" sldId="260"/>
            <ac:spMk id="7" creationId="{6A2346C1-417C-7F42-5CC2-C9C8CDCD3619}"/>
          </ac:spMkLst>
        </pc:spChg>
      </pc:sldChg>
      <pc:sldChg chg="modSp">
        <pc:chgData name="Vilkovský Igor" userId="S::igor.vilkovsky@enviro.gov.sk::c82e8e38-9832-483c-bc64-6cb5947d9fd1" providerId="AD" clId="Web-{1150D81F-E8E4-59A8-4005-4F6BEE2FD3DD}" dt="2022-10-05T20:18:47.519" v="15" actId="20577"/>
        <pc:sldMkLst>
          <pc:docMk/>
          <pc:sldMk cId="3819383263" sldId="316"/>
        </pc:sldMkLst>
        <pc:spChg chg="mod">
          <ac:chgData name="Vilkovský Igor" userId="S::igor.vilkovsky@enviro.gov.sk::c82e8e38-9832-483c-bc64-6cb5947d9fd1" providerId="AD" clId="Web-{1150D81F-E8E4-59A8-4005-4F6BEE2FD3DD}" dt="2022-10-05T20:18:47.519" v="15" actId="20577"/>
          <ac:spMkLst>
            <pc:docMk/>
            <pc:sldMk cId="3819383263" sldId="316"/>
            <ac:spMk id="2" creationId="{2507A304-2A8E-96B9-2033-898F79BB88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48B06-F5E1-4792-9BC1-F70D50BBB38F}" type="datetimeFigureOut">
              <a:rPr lang="sk-SK" smtClean="0"/>
              <a:pPr/>
              <a:t>15. 5. 2024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BB5EE-28DB-4B87-A598-CF9D71E59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E60D9-8B7F-44D8-B309-3751FFDE3D61}" type="datetimeFigureOut">
              <a:rPr lang="sk-SK" smtClean="0"/>
              <a:pPr/>
              <a:t>15. 5. 2024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0600" y="3269853"/>
            <a:ext cx="792480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11108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AEEF-7305-417B-97F5-6E5EA5BAD0A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394200" y="342901"/>
            <a:ext cx="7429500" cy="60960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4863" y="6452394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776000" y="6452394"/>
            <a:ext cx="86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863" y="198108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Rovná spojnica 6"/>
          <p:cNvCxnSpPr/>
          <p:nvPr userDrawn="1"/>
        </p:nvCxnSpPr>
        <p:spPr>
          <a:xfrm>
            <a:off x="822963" y="-1"/>
            <a:ext cx="0" cy="252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 userDrawn="1"/>
        </p:nvCxnSpPr>
        <p:spPr>
          <a:xfrm>
            <a:off x="822963" y="251999"/>
            <a:ext cx="0" cy="252000"/>
          </a:xfrm>
          <a:prstGeom prst="line">
            <a:avLst/>
          </a:prstGeom>
          <a:ln w="28575">
            <a:solidFill>
              <a:srgbClr val="1C37A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 userDrawn="1"/>
        </p:nvCxnSpPr>
        <p:spPr>
          <a:xfrm>
            <a:off x="822963" y="503999"/>
            <a:ext cx="0" cy="25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45" y="6340902"/>
            <a:ext cx="1579312" cy="370269"/>
          </a:xfrm>
          <a:prstGeom prst="rect">
            <a:avLst/>
          </a:prstGeom>
        </p:spPr>
      </p:pic>
      <p:cxnSp>
        <p:nvCxnSpPr>
          <p:cNvPr id="11" name="Rovná spojnica 10"/>
          <p:cNvCxnSpPr/>
          <p:nvPr userDrawn="1"/>
        </p:nvCxnSpPr>
        <p:spPr>
          <a:xfrm>
            <a:off x="0" y="6454777"/>
            <a:ext cx="10404000" cy="0"/>
          </a:xfrm>
          <a:prstGeom prst="line">
            <a:avLst/>
          </a:prstGeom>
          <a:ln w="12700">
            <a:solidFill>
              <a:srgbClr val="E8E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4200" y="342901"/>
            <a:ext cx="6934200" cy="5661659"/>
          </a:xfrm>
        </p:spPr>
        <p:txBody>
          <a:bodyPr/>
          <a:lstStyle/>
          <a:p>
            <a:pPr algn="ctr"/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Aplikačná </a:t>
            </a:r>
            <a:r>
              <a:rPr lang="sk-SK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prax pri povoľovaní a kontrole malých zdrojov znečisťovania ovzdušia</a:t>
            </a:r>
            <a:br>
              <a:rPr lang="sk-SK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3600" dirty="0">
              <a:ea typeface="+mj-lt"/>
              <a:cs typeface="+mj-lt"/>
            </a:endParaRPr>
          </a:p>
        </p:txBody>
      </p:sp>
      <p:cxnSp>
        <p:nvCxnSpPr>
          <p:cNvPr id="3" name="Rovná spojnica 2"/>
          <p:cNvCxnSpPr/>
          <p:nvPr/>
        </p:nvCxnSpPr>
        <p:spPr>
          <a:xfrm>
            <a:off x="4010526" y="0"/>
            <a:ext cx="0" cy="2880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Rovná spojnica 3"/>
          <p:cNvCxnSpPr/>
          <p:nvPr/>
        </p:nvCxnSpPr>
        <p:spPr>
          <a:xfrm>
            <a:off x="4010526" y="2880000"/>
            <a:ext cx="0" cy="1152000"/>
          </a:xfrm>
          <a:prstGeom prst="line">
            <a:avLst/>
          </a:prstGeom>
          <a:ln w="28575">
            <a:solidFill>
              <a:srgbClr val="1F3FA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010526" y="3978000"/>
            <a:ext cx="0" cy="288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0" y="3112611"/>
            <a:ext cx="2929310" cy="686776"/>
          </a:xfrm>
          <a:prstGeom prst="rect">
            <a:avLst/>
          </a:prstGeom>
        </p:spPr>
      </p:pic>
      <p:sp>
        <p:nvSpPr>
          <p:cNvPr id="9" name="CustomShape 5"/>
          <p:cNvSpPr/>
          <p:nvPr/>
        </p:nvSpPr>
        <p:spPr bwMode="auto">
          <a:xfrm>
            <a:off x="7320183" y="5118669"/>
            <a:ext cx="4304160" cy="11476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/>
          <a:lstStyle/>
          <a:p>
            <a:pPr algn="r">
              <a:defRPr/>
            </a:pPr>
            <a:r>
              <a:rPr lang="sk-SK" b="1" dirty="0" smtClean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Sekcia </a:t>
            </a:r>
            <a:r>
              <a:rPr lang="sk-SK"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zmeny klímy a ochrany ovzdušia</a:t>
            </a:r>
            <a:r>
              <a:rPr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k-SK"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Odbor ochrany ovzdušia</a:t>
            </a:r>
          </a:p>
          <a:p>
            <a:pPr algn="r">
              <a:defRPr/>
            </a:pP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Ing. Jarmila Hrubá </a:t>
            </a:r>
            <a:endParaRPr lang="sk-SK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Povoľovanie </a:t>
            </a: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zdrojov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10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09898"/>
            <a:ext cx="11337767" cy="5869576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3:</a:t>
            </a:r>
          </a:p>
          <a:p>
            <a:pPr marL="457200" lvl="1" indent="0"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Vysvetlenie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jednotlivých položiek, ktoré sa majú uviesť pri povoľovaní MZZO, ako napr. </a:t>
            </a:r>
          </a:p>
          <a:p>
            <a:pPr lvl="1"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vymedzenie,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začlenenie  a kategóriu stacionárneho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zdroja -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čo tam všetko  uviesť, keď sa jedná napr. 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o kotol na drevo do 0,1MW</a:t>
            </a:r>
          </a:p>
          <a:p>
            <a:pPr lvl="1"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používané palivá - vieme uviesť</a:t>
            </a:r>
          </a:p>
          <a:p>
            <a:pPr lvl="1"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technické požiadavky na stacionárny zdroj a jeho zariadenia  (čo  všetko uviesť)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Odpoveď 4 –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palivá, technické požiadavky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Pre MSZ platia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pre </a:t>
            </a: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</a:rPr>
              <a:t>ne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 požiadavky v prílohe č. 4, VI. časť vyhlášky č. 248/2023 Z. z.: </a:t>
            </a:r>
          </a:p>
          <a:p>
            <a:pPr marL="228600" lvl="1">
              <a:spcBef>
                <a:spcPts val="30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spaľovacie zariadenia musia zodpovedať požiadavkám technických noriem, ktoré sa na dané zariadenia vzťahujú (požiadavky na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ekodizajn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28600" lvl="1">
              <a:spcBef>
                <a:spcPts val="30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Palivá musia spĺňať požiadavky na kvalitu palív - § 37 zákona + zákazy § 32 </a:t>
            </a:r>
          </a:p>
          <a:p>
            <a:pPr marL="228600" lvl="1">
              <a:spcBef>
                <a:spcPts val="30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spaľovanie uhlia: možno spaľovať len uhlie s obmedzeným obsahom síry vztiahnutej na výhrevnosť paliva (merná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sírnatosť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) podľa vyhl. č. 251/2023 Z. z.</a:t>
            </a:r>
          </a:p>
          <a:p>
            <a:pPr marL="228600" lvl="1">
              <a:spcBef>
                <a:spcPts val="30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spaľovanie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biomasy: možno spaľovať len čisté nekontaminované prírodné drevo mechanicky upravené podľa požiadaviek výrobcu kotla, napríklad kusové drevo, brikety, štiepky, </a:t>
            </a: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</a:rPr>
              <a:t>pelety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 alebo inú prírodnú biomasu upravenú na palivo podľa požiadaviek výrobcu kotla, napríklad slama, trstina; vlhkosť spaľovaných materiálov nesmie prevýšiť 25%, </a:t>
            </a:r>
          </a:p>
          <a:p>
            <a:pPr marL="228600" lvl="1">
              <a:spcBef>
                <a:spcPts val="30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spaľovanie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kvapalných palív: možno spaľovať kvapalné palivo s obmedzeným obsahom síry podľa vyhl.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č. 251/2023 Z. z.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4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Povoľovanie </a:t>
            </a: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zdrojov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11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09898"/>
            <a:ext cx="11337767" cy="5712822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3:</a:t>
            </a:r>
          </a:p>
          <a:p>
            <a:pPr marL="457200" lvl="1" indent="0"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Vysvetlenie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jednotlivých položiek, ktoré sa majú uviesť pri povoľovaní MZZO, ako napr. </a:t>
            </a:r>
          </a:p>
          <a:p>
            <a:pPr lvl="1"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vymedzenie,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začlenenie  a kategóriu stacionárneho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zdroja -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čo tam všetko  uviesť, keď sa jedná napr. 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o kotol na drevo do 0,1MW</a:t>
            </a:r>
          </a:p>
          <a:p>
            <a:pPr lvl="1"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používané palivá - vieme uviesť</a:t>
            </a:r>
          </a:p>
          <a:p>
            <a:pPr lvl="1"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technické požiadavky na stacionárny zdroj a jeho zariadenia  (čo  všetko uviesť)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Odpoveď 5 –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technické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požiadavky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Uplatnenie § 7 vyhl. 248/2023 Z. z. – v primeranom rozsahu aj na malé zdroje:</a:t>
            </a:r>
          </a:p>
          <a:p>
            <a:pPr marL="0" lvl="1" indent="0">
              <a:spcBef>
                <a:spcPts val="300"/>
              </a:spcBef>
              <a:buNone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Všeobecné technické požiadavky a všeobecné podmienky prevádzkovania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- uvedené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v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príl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č. 3, II.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časť vyhl. 248/2023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Z.z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., sú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ustanovené pre zdroje emitujúce nasledovné znečisťujúce látky:</a:t>
            </a:r>
          </a:p>
          <a:p>
            <a:pPr marL="228600" lvl="1">
              <a:spcBef>
                <a:spcPts val="30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prašné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emisie (TZL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), organické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plyny a 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pary,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perzistentné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organické znečisťujúce látky (</a:t>
            </a: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</a:rPr>
              <a:t>POP's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), pachové látky</a:t>
            </a:r>
          </a:p>
          <a:p>
            <a:pPr marL="0" lvl="1" indent="0">
              <a:spcBef>
                <a:spcPts val="300"/>
              </a:spcBef>
              <a:buNone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Špecifické technické požiadavky a špecifické podmienky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prevádzkovania - sú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uvedené v prílohách č. 4 až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7,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vyhl. 248/2023 </a:t>
            </a: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</a:rPr>
              <a:t>Z.z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.,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pre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malé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zdroje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sa uplatňujú:</a:t>
            </a: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>
              <a:spcBef>
                <a:spcPts val="30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malé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spaľovacie zariadenia (§ 9 ods.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5) - podľa prílohy č. 4, </a:t>
            </a: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</a:rPr>
              <a:t>VI.časť</a:t>
            </a: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>
              <a:spcBef>
                <a:spcPts val="300"/>
              </a:spcBef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 zariadenia používajúce organické rozpúšťadlá (§ 27 ods. 5) - podľa prílohy č. 6, IV. časť, body: 4.3 (nanášanie náterov), 5.3 (autoopravárenstvo) a 14.2 písm. a) (impregnácia dreva)</a:t>
            </a:r>
          </a:p>
          <a:p>
            <a:pPr marL="228600" lvl="1">
              <a:spcBef>
                <a:spcPts val="300"/>
              </a:spcBef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 ostatné v primeranom rozsahu </a:t>
            </a:r>
          </a:p>
          <a:p>
            <a:pPr marL="228600" lvl="1">
              <a:spcBef>
                <a:spcPts val="300"/>
              </a:spcBef>
            </a:pP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38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Komíny 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12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75666"/>
            <a:ext cx="11337767" cy="5647054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4:</a:t>
            </a:r>
          </a:p>
          <a:p>
            <a:pPr marL="457200" lvl="1" indent="0"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Ako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posudzovať výšku komínov drobných/nízkych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1-podlažných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stavieb  (garáže, hobby miestnosti,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altánky,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prístrešky,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chatky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, sauny v prípade, že sa nachádzajú napr.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pri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posch.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RD príp.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viacposch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bytovom dome a požiadavky úpravy výšky komínu podľa korekcie na okolitú zástavbu v súlade s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príl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č. 9 k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vyhl.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248/2023 </a:t>
            </a: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</a:rPr>
              <a:t>Z.z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., ako povoľovať/posudzovať tieto zdroje, najmä dodatočne v prípade podnetov (máme podnet na suseda, ktorý inštaloval do dielne/garáže piecku a </a:t>
            </a: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</a:rPr>
              <a:t>vydymuje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 vnútorný spoločný dvor, obývacie miestnosti na 2.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posch.,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či je ho možné zaviazať na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zvýšenie komína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o výšku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niekoľko metrov)</a:t>
            </a: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Odpoveď</a:t>
            </a:r>
            <a:r>
              <a:rPr lang="sk-SK" b="1" dirty="0">
                <a:solidFill>
                  <a:srgbClr val="FF0000"/>
                </a:solidFill>
              </a:rPr>
              <a:t>:</a:t>
            </a: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Ak sa vydáva súhlas podľa § 26 alebo povolenie podľa § 27 je možné žiadať odborný posudok.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Dodatočné povoľovanie – podnet – je  potrebné posúdenie,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či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takéto MSZ/spotrebič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bude alebo nebude slúžiť na vykurovanie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domácností, ako často sa bude využívať a či ide o malý zdroj alebo osobitnú činnosť:</a:t>
            </a:r>
          </a:p>
          <a:p>
            <a:pPr>
              <a:spcBef>
                <a:spcPts val="600"/>
              </a:spcBef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sobitná činnosť – napr. záhradný gril - v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 legislatíve na úseku ochrany ovzdušia nie sú ustanovené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požiadavky na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vykonávanie osobitnej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činnosti. </a:t>
            </a: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malý zdroj – súčasť domácnosti napr. vykurovanie garáže-hobby miestnosti – takéto  MSZ sa dodatočne nepovoľuje, ale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vzťahuje sa na neho požiadavka na zabezpečenie rozptylu. Situáciu je možné riešiť uložením opatrenia na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nápravu.</a:t>
            </a: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Malý zdroj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– priestory,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ktoré sú využité na podnikateľské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účely – v závislosti od dátumu uvedenia do prevádzky sa vzťahuje povolenie podľa § 27 zákona. Potom sa to rieši pri vydávaní povolenia.</a:t>
            </a:r>
            <a:endParaRPr lang="sk-SK" sz="2400" dirty="0" smtClean="0"/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680806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Komíny 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13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75666"/>
            <a:ext cx="11337767" cy="5647054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5:</a:t>
            </a:r>
          </a:p>
          <a:p>
            <a:pPr marL="457200" lvl="1" indent="0">
              <a:buNone/>
            </a:pP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Ako hodnotiť </a:t>
            </a:r>
            <a:r>
              <a:rPr lang="sk-SK" sz="2200" dirty="0" err="1">
                <a:solidFill>
                  <a:schemeClr val="accent1">
                    <a:lumMod val="75000"/>
                  </a:schemeClr>
                </a:solidFill>
              </a:rPr>
              <a:t>novoinštalované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MSZ 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na jestvujúce komíny/prieduchy skolaudovaných stavieb (rodinné domy ale aj bytové domy napr. </a:t>
            </a: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50</a:t>
            </a: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.-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60. rokov), v prípade, že stavebný úrad </a:t>
            </a: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konštatuje,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že uvedená činnosť nepodlieha stavebnému konaniu, vyžadovať od prevádzkovateľa v prípade podnetu stanovisko Stavebného úradu, príp.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je možné sa odvolať na § stavebného zákona ? Ide najmä o susedské podnety alebo podnety z vedľajších domov, keď niekto po dlhšom čase (aj 10tky rokov) začne využívať jestvujúci komín.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Odpoveď</a:t>
            </a:r>
            <a:r>
              <a:rPr lang="sk-SK" b="1" dirty="0">
                <a:solidFill>
                  <a:srgbClr val="FF0000"/>
                </a:solidFill>
              </a:rPr>
              <a:t>:</a:t>
            </a: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Rozhodnúť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o tom, či na nejaký objekt je alebo nie je potrebné povolenie podľa stavebného </a:t>
            </a: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zákona,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môže iba stavebný úrad.  </a:t>
            </a:r>
          </a:p>
          <a:p>
            <a:pPr marL="0" indent="0">
              <a:buNone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Avšak v tomto prípade stojí otázka inak - či jestvujúci komín je alebo nie je vhodný pre nový spotrebič. O tomto musí rozhodnúť kominár, nie stavebný úrad.</a:t>
            </a:r>
          </a:p>
          <a:p>
            <a:pPr marL="0" indent="0">
              <a:buNone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Ak kominár vyhlási, že je potrebné stavebne zasahovať do komína (napr. čiastočne ho zbúrať, nadstaviť a pod.), potom na základe rozsahu stavebných prác, vzniká otázka, či je alebo nie je  potrebné stavebné povolenie.</a:t>
            </a:r>
          </a:p>
          <a:p>
            <a:pPr marL="0" indent="0">
              <a:spcBef>
                <a:spcPts val="600"/>
              </a:spcBef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00955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Osobitné činnosti / malé zdroje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14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75666"/>
            <a:ext cx="11337767" cy="5647054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6:</a:t>
            </a:r>
          </a:p>
          <a:p>
            <a:pPr marL="457200" lvl="1" indent="0">
              <a:buNone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Ako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posudzovať domáce udiarne,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ako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odhadnúť hranicu 30 kg výrobkov za mesiac. </a:t>
            </a:r>
            <a:endParaRPr lang="sk-S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Čo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v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prípade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susedských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sporov – v prípade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, že prevádzkovateľ tvrdí, že údi do 30 kg za mesiac a veľkosť udiarne tomu nasvedčuje, resp.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nenasvedčuje.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sk-SK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Odpoveď</a:t>
            </a:r>
            <a:r>
              <a:rPr lang="sk-SK" b="1" dirty="0">
                <a:solidFill>
                  <a:srgbClr val="FF0000"/>
                </a:solidFill>
              </a:rPr>
              <a:t>: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Odhadnúť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sa to dá iba tak, že je známe koľko mäsa je možné zaúdiť v jednej dávke a ako často sa údi.</a:t>
            </a:r>
          </a:p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Susedský spor je nutné riešiť podľa Občianskeho zákonníka.</a:t>
            </a:r>
          </a:p>
          <a:p>
            <a:pPr marL="0" indent="0">
              <a:buNone/>
            </a:pP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69790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Osobitné činnosti / malé zdroje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15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75666"/>
            <a:ext cx="11652068" cy="5647054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7:</a:t>
            </a:r>
          </a:p>
          <a:p>
            <a:pPr marL="457200" lvl="1" indent="0">
              <a:buNone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Povoľovanie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domácich/malých chovov hospodárskych zvierat, príp.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dodatočné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povoľovanie na základe podnetov, príp. vlastných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zistení.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Odpoveď</a:t>
            </a:r>
            <a:r>
              <a:rPr lang="sk-SK" b="1" dirty="0">
                <a:solidFill>
                  <a:srgbClr val="FF0000"/>
                </a:solidFill>
              </a:rPr>
              <a:t>: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Ak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ide o chov hospodárskych zvierat pre vlastnú spotrebu v domácnosti, ide o 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vykonávanie osobitnej 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činnosti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. Charakteristiky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osobitnej činnosti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sú uvedené v prílohe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č.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1,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časť II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.,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písm.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B vyhl. MŽP SR č.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248/2023 Z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. z..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vykonávanie osobitnej činnosti v legislatíve na úseku ochrany ovzdušia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nie sú ustanovené požiadavky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Pri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malých 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chovoch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je potrebné zisťovať, či ide SHR, čo je vykonávanie podnikateľskej činnosti. V takomto prípade daný chov kategorizujeme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ako malý 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zdroj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, na ktorý je možné uplatniť 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v primeranom rozsahu špecifické požiadavky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ustanovené v prílohe č. 7, časť VI., bod 9. vyhl.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MŽP SR č. 248/2023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Z. z. na základe ustanovenia §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7 ods. 2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cit. vyhlášky.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013734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Osobitné činnosti / malé zdroje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16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75666"/>
            <a:ext cx="11652068" cy="5490300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8:</a:t>
            </a:r>
          </a:p>
          <a:p>
            <a:pPr marL="457200" lvl="1" indent="0"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Ak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občan mení MSZ, oznamuje túto skutočnosť príslušnej obci.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Uvažujem správne ak takéto oznámenie musí podať najskôr z dôvodu inštalácie MSZ a potom z dôvodu uvedenia do prevádzky? Môže obec vyzvať prevádzkovateľa, ak zistí rozpor s legislatívnymi požiadavkami v oblasti s ochranou ovzdušia v podanom oznámení, aby postupoval v zmysle týchto leg. požiadaviek, ktoré uvedie v tejto výzve? Ako sa pri oznámení skontroluje, že občan dodržal všetky potrebné leg. požiadavky? 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Odpoveď</a:t>
            </a:r>
            <a:r>
              <a:rPr lang="sk-SK" sz="2400" b="1" dirty="0">
                <a:solidFill>
                  <a:srgbClr val="FF0000"/>
                </a:solidFill>
              </a:rPr>
              <a:t>:</a:t>
            </a:r>
            <a:endParaRPr lang="sk-SK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§ 26 ods. 9: „Ak ide o zmenu alebo uvedenie do užívania malého spaľovacieho zariadenia s menovitým tepelným príkonom do 0,1 MW určeného na vykurovanie domácnosti, ktoré nepodlieha stavebnému konaniu, súhlas podľa odseku 1 písm. a) a c) sa nevydáva; zmena malého spaľovacieho zariadenia sa oznamuje príslušnej obci.“</a:t>
            </a:r>
          </a:p>
          <a:p>
            <a:pPr marL="0" indent="0">
              <a:buNone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Na základe tohto ustanovenia občan podá obci oznámenie o zmene malého spaľovacieho zariadenia. Na takéto oznámenie obec reaguje rovnako ako stavebný úrad na oznámenie o drobnej stavbe.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Tzn. v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 písomnej podobe oznámi, či súhlasí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s oznamovanou zmenou a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 za akých podmienok.</a:t>
            </a:r>
          </a:p>
          <a:p>
            <a:pPr marL="0" indent="0">
              <a:buNone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Ak  je to potrebné, napr. pri zmene paliva zo zemného plynu na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biomasu, kde by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bolo potrebné riešiť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výšku komína,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vyzve na doplnenie podania v rozsahu riešenia problému, napr. dostavanie komína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 Prípadnú nadstavbu, dostavbu komína je potrebné riešiť v spolupráci so stavebným úradom.</a:t>
            </a: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593683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Osobitné činnosti / malé zdroje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17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75666"/>
            <a:ext cx="11652068" cy="5490300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9:</a:t>
            </a:r>
          </a:p>
          <a:p>
            <a:pPr marL="457200" lvl="1" indent="0">
              <a:buNone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Aké náležitosti musí uviesť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prevádzkovateľ (fyzická osoba)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MSZ do oznámenia o zmene alebo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na uvedenie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do užívania MSZ? 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Odpoveď</a:t>
            </a:r>
            <a:r>
              <a:rPr lang="sk-SK" sz="2400" b="1" dirty="0">
                <a:solidFill>
                  <a:srgbClr val="FF0000"/>
                </a:solidFill>
              </a:rPr>
              <a:t>:</a:t>
            </a:r>
            <a:endParaRPr lang="sk-SK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Oznámenie by malo obsahovať nasledovné údaje:</a:t>
            </a:r>
          </a:p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Identifikačné 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údaje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prevádzkovateľa: meno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, priezvisko, rok narodenia a adresa trvalého pobytu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+ kontaktné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údaje </a:t>
            </a:r>
          </a:p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Predmet zmeny - aké malé spaľovacie zariadenie ide vymeniť za aké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Údaje plnení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rozptylových podmienok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– celková výška komína, prevýšenie nad strechu, popis umiestnenia susedných budov, ak je to možné tak aj nákres 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ermín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ukončenia prác</a:t>
            </a:r>
          </a:p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Pri uvedení do prevádzky –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preukázanie splnenia podmienok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230091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4863" y="70511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altLang="sk-SK" dirty="0"/>
          </a:p>
          <a:p>
            <a:pPr marL="0" indent="0" algn="ctr">
              <a:buNone/>
            </a:pPr>
            <a:endParaRPr lang="sk-SK" altLang="sk-SK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altLang="sk-SK" sz="3200" b="1" dirty="0" smtClean="0">
                <a:solidFill>
                  <a:schemeClr val="tx2">
                    <a:lumMod val="75000"/>
                  </a:schemeClr>
                </a:solidFill>
              </a:rPr>
              <a:t>Ďakujem za pozornosť</a:t>
            </a:r>
            <a:r>
              <a:rPr lang="en-US" altLang="sk-SK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alt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18</a:t>
            </a:fld>
            <a:endParaRPr lang="sk-SK"/>
          </a:p>
        </p:txBody>
      </p:sp>
      <p:sp>
        <p:nvSpPr>
          <p:cNvPr id="5" name="CustomShape 5"/>
          <p:cNvSpPr/>
          <p:nvPr/>
        </p:nvSpPr>
        <p:spPr bwMode="auto">
          <a:xfrm>
            <a:off x="148276" y="5056449"/>
            <a:ext cx="4304160" cy="137879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/>
          <a:lstStyle/>
          <a:p>
            <a:pPr>
              <a:defRPr/>
            </a:pPr>
            <a:r>
              <a:rPr lang="sk-SK" sz="2000" b="1" strike="noStrike" spc="-1" dirty="0">
                <a:solidFill>
                  <a:schemeClr val="tx2">
                    <a:lumMod val="75000"/>
                  </a:schemeClr>
                </a:solidFill>
                <a:latin typeface="Calibri Light"/>
                <a:ea typeface="DejaVu Sans" panose="020B0603030804020204"/>
              </a:rPr>
              <a:t>Sekcia zmeny klímy a ochrany ovzdušia</a:t>
            </a:r>
            <a:r>
              <a:rPr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k-SK" sz="2000" b="1" strike="noStrike" spc="-1" dirty="0">
                <a:solidFill>
                  <a:schemeClr val="tx2">
                    <a:lumMod val="75000"/>
                  </a:schemeClr>
                </a:solidFill>
                <a:latin typeface="Calibri Light"/>
                <a:ea typeface="DejaVu Sans" panose="020B0603030804020204"/>
              </a:rPr>
              <a:t>Odbor ochrany </a:t>
            </a:r>
            <a:r>
              <a:rPr lang="sk-SK" sz="2000" b="1" spc="-1" dirty="0">
                <a:solidFill>
                  <a:schemeClr val="tx2">
                    <a:lumMod val="75000"/>
                  </a:schemeClr>
                </a:solidFill>
                <a:latin typeface="Calibri Light"/>
              </a:rPr>
              <a:t>ovzdušia</a:t>
            </a:r>
            <a:endParaRPr lang="sk-SK" sz="2000" b="1" spc="-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sk-SK" sz="2000" b="1" spc="-1" dirty="0" smtClean="0">
                <a:solidFill>
                  <a:schemeClr val="tx2">
                    <a:lumMod val="75000"/>
                  </a:schemeClr>
                </a:solidFill>
                <a:latin typeface="Calibri Light"/>
              </a:rPr>
              <a:t>Ing. Jarmila Hrubá</a:t>
            </a:r>
          </a:p>
          <a:p>
            <a:pPr>
              <a:defRPr/>
            </a:pPr>
            <a:r>
              <a:rPr lang="sk-SK" sz="2000" b="1" spc="-1" dirty="0" err="1" smtClean="0">
                <a:solidFill>
                  <a:schemeClr val="tx2">
                    <a:lumMod val="75000"/>
                  </a:schemeClr>
                </a:solidFill>
                <a:latin typeface="Calibri Light"/>
              </a:rPr>
              <a:t>Jarmila.hruba@enviro.gov.sk</a:t>
            </a:r>
            <a:endParaRPr lang="sk-SK" sz="2000" b="1" spc="-1" dirty="0">
              <a:solidFill>
                <a:schemeClr val="tx2">
                  <a:lumMod val="75000"/>
                </a:schemeClr>
              </a:solidFill>
              <a:latin typeface="Calibri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9085" y="206849"/>
            <a:ext cx="10515600" cy="576922"/>
          </a:xfrm>
        </p:spPr>
        <p:txBody>
          <a:bodyPr>
            <a:normAutofit/>
          </a:bodyPr>
          <a:lstStyle/>
          <a:p>
            <a:pPr algn="ctr"/>
            <a:r>
              <a:rPr lang="sk-SK" sz="3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právna úprava na úseku ochrany ovzdušia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4204" y="813461"/>
            <a:ext cx="11586754" cy="558734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Zákon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b="1" dirty="0">
                <a:solidFill>
                  <a:srgbClr val="FF0000"/>
                </a:solidFill>
              </a:rPr>
              <a:t>č. 146/2023 Z. z</a:t>
            </a:r>
            <a:r>
              <a:rPr lang="sk-SK" sz="2400" dirty="0">
                <a:solidFill>
                  <a:srgbClr val="FF0000"/>
                </a:solidFill>
              </a:rPr>
              <a:t>.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o ochrane ovzdušia a o zmene a o doplnení niektorých zákonov</a:t>
            </a:r>
          </a:p>
          <a:p>
            <a:pPr marL="446088" indent="-446088">
              <a:buFont typeface="+mj-lt"/>
              <a:buAutoNum type="arabicPeriod"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Vyhláška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č. </a:t>
            </a:r>
            <a:r>
              <a:rPr lang="sk-SK" sz="2400" b="1" dirty="0">
                <a:solidFill>
                  <a:srgbClr val="FF0000"/>
                </a:solidFill>
              </a:rPr>
              <a:t>248/2023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 Z. z. o požiadavkách na stacionárne zdroje znečisťovania ovzdušia (vyhl.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410/2012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46088" indent="-446088">
              <a:buFont typeface="+mj-lt"/>
              <a:buAutoNum type="arabicPeriod"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Vyhláška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č. </a:t>
            </a:r>
            <a:r>
              <a:rPr lang="sk-SK" sz="2400" b="1" dirty="0">
                <a:solidFill>
                  <a:srgbClr val="FF0000"/>
                </a:solidFill>
              </a:rPr>
              <a:t>251/2023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 Z. z. o kvalite palív (vyhl. č.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228/2014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46088" indent="-446088">
              <a:buFont typeface="+mj-lt"/>
              <a:buAutoNum type="arabicPeriod"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Vyhláška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č. </a:t>
            </a:r>
            <a:r>
              <a:rPr lang="sk-SK" sz="2400" b="1" dirty="0">
                <a:solidFill>
                  <a:srgbClr val="FF0000"/>
                </a:solidFill>
              </a:rPr>
              <a:t>253/2023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Z. z. o požiadavkách na skladovanie, plnenie a prepravu benzínu (vyhl. č.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195/2016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46088" indent="-446088">
              <a:buFont typeface="+mj-lt"/>
              <a:buAutoNum type="arabicPeriod"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Vyhláška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č. </a:t>
            </a:r>
            <a:r>
              <a:rPr lang="sk-SK" sz="2400" b="1" dirty="0">
                <a:solidFill>
                  <a:srgbClr val="FF0000"/>
                </a:solidFill>
              </a:rPr>
              <a:t>254/2023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 Z. z., ktorou sa vykonávajú niektoré ustanovenia zákona o ochrane ovzdušia </a:t>
            </a:r>
            <a:br>
              <a:rPr lang="sk-SK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(vyhl. č.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231/2013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 + vyhl. č.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314/2010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46088" indent="-446088">
              <a:buFont typeface="+mj-lt"/>
              <a:buAutoNum type="arabicPeriod"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Vyhláška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č. </a:t>
            </a:r>
            <a:r>
              <a:rPr lang="sk-SK" sz="2400" b="1" dirty="0">
                <a:solidFill>
                  <a:srgbClr val="FF0000"/>
                </a:solidFill>
              </a:rPr>
              <a:t>256/2023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 Z. z. o regulovaných výrobkoch s obsahom organických rozpúšťadiel (vyhl.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127/2011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46088" indent="-446088">
              <a:buFont typeface="+mj-lt"/>
              <a:buAutoNum type="arabicPeriod"/>
            </a:pP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+ ďalších 5 predpisov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1262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Dodatočné povoľovanie zdrojov 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3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75666"/>
            <a:ext cx="11337767" cy="5647054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1:</a:t>
            </a:r>
          </a:p>
          <a:p>
            <a:pPr marL="457200" lvl="2" indent="0">
              <a:spcBef>
                <a:spcPts val="800"/>
              </a:spcBef>
              <a:buNone/>
            </a:pP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 rámci stavebného a kolaudačného povolenia nebol vydaný súhlas pre MZZO. SIŽP pri kontrole zistila tento stav. Ako má v tomto prípade postupovať obec?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>
                <a:solidFill>
                  <a:srgbClr val="FF0000"/>
                </a:solidFill>
              </a:rPr>
              <a:t>Odpoveď: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sz="2400" dirty="0"/>
              <a:t>Ak </a:t>
            </a:r>
            <a:r>
              <a:rPr lang="sk-SK" sz="2400" dirty="0" smtClean="0"/>
              <a:t>ide </a:t>
            </a:r>
            <a:r>
              <a:rPr lang="sk-SK" sz="2400" b="1" dirty="0" smtClean="0"/>
              <a:t>kolaudačné rozhodnutie</a:t>
            </a:r>
            <a:r>
              <a:rPr lang="sk-SK" sz="2400" dirty="0" smtClean="0"/>
              <a:t>, kde neuplynula </a:t>
            </a:r>
            <a:r>
              <a:rPr lang="sk-SK" sz="2400" dirty="0"/>
              <a:t>3-ročná lehota na jeho preskúmanie v zmysle </a:t>
            </a:r>
            <a:r>
              <a:rPr lang="sk-SK" sz="2400" dirty="0" smtClean="0"/>
              <a:t>správneho </a:t>
            </a:r>
            <a:r>
              <a:rPr lang="sk-SK" sz="2400" dirty="0"/>
              <a:t>poriadku, </a:t>
            </a:r>
            <a:r>
              <a:rPr lang="sk-SK" sz="2400" dirty="0"/>
              <a:t>takéto rozhodnutie stavebného úradu </a:t>
            </a:r>
            <a:r>
              <a:rPr lang="sk-SK" sz="2400" b="1" dirty="0" smtClean="0"/>
              <a:t>je </a:t>
            </a:r>
            <a:r>
              <a:rPr lang="sk-SK" sz="2400" b="1" dirty="0"/>
              <a:t>možné </a:t>
            </a:r>
            <a:r>
              <a:rPr lang="sk-SK" sz="2400" b="1" dirty="0" smtClean="0"/>
              <a:t>napadnúť</a:t>
            </a:r>
            <a:r>
              <a:rPr lang="sk-SK" sz="2400" dirty="0"/>
              <a:t>. Ak táto lehota uplynula, má sa za to, že ide o dobromyseľne nadobudnuté práva</a:t>
            </a:r>
            <a:r>
              <a:rPr lang="sk-SK" sz="2400" dirty="0" smtClean="0"/>
              <a:t>.</a:t>
            </a:r>
            <a:endParaRPr lang="sk-SK" sz="2400" dirty="0"/>
          </a:p>
          <a:p>
            <a:pPr>
              <a:spcBef>
                <a:spcPts val="1800"/>
              </a:spcBef>
            </a:pPr>
            <a:r>
              <a:rPr lang="sk-SK" sz="2400" dirty="0"/>
              <a:t>Ak už </a:t>
            </a:r>
            <a:r>
              <a:rPr lang="sk-SK" sz="2400" b="1" dirty="0"/>
              <a:t>nie </a:t>
            </a:r>
            <a:r>
              <a:rPr lang="sk-SK" sz="2400" b="1" dirty="0" smtClean="0"/>
              <a:t>je možné </a:t>
            </a:r>
            <a:r>
              <a:rPr lang="sk-SK" sz="2400" b="1" dirty="0"/>
              <a:t>napadnúť kolaudačné </a:t>
            </a:r>
            <a:r>
              <a:rPr lang="sk-SK" sz="2400" b="1" dirty="0" smtClean="0"/>
              <a:t>rozhodnutie </a:t>
            </a:r>
            <a:r>
              <a:rPr lang="sk-SK" sz="2400" dirty="0" smtClean="0"/>
              <a:t>= stavebný úrad nekoná a ide o:</a:t>
            </a:r>
            <a:endParaRPr lang="sk-SK" sz="2400" dirty="0"/>
          </a:p>
          <a:p>
            <a:pPr marL="288000" lvl="1" indent="0">
              <a:spcBef>
                <a:spcPts val="1200"/>
              </a:spcBef>
              <a:buNone/>
            </a:pPr>
            <a:r>
              <a:rPr lang="sk-SK" b="1" dirty="0"/>
              <a:t>a)</a:t>
            </a:r>
            <a:r>
              <a:rPr lang="sk-SK" dirty="0"/>
              <a:t> </a:t>
            </a:r>
            <a:r>
              <a:rPr lang="sk-SK" b="1" dirty="0"/>
              <a:t>malé spaľovacie zariadenie v domácnosti do 0,1 MW </a:t>
            </a:r>
            <a:r>
              <a:rPr lang="sk-SK" dirty="0"/>
              <a:t>- povolenie podľa § 27 zákona sa nevydáva </a:t>
            </a:r>
          </a:p>
          <a:p>
            <a:pPr marL="457200" lvl="1" indent="0">
              <a:buNone/>
            </a:pPr>
            <a:r>
              <a:rPr lang="sk-SK" dirty="0"/>
              <a:t>Takýto zdroj sa podľa zákona o ochrane ovzdušia dodatočne nepovoľuje. </a:t>
            </a:r>
          </a:p>
          <a:p>
            <a:pPr marL="457200" lvl="1" indent="0">
              <a:buNone/>
            </a:pPr>
            <a:r>
              <a:rPr lang="sk-SK" dirty="0" smtClean="0"/>
              <a:t>Ale aj na takéhoto prevádzkovateľa sa vzťahujú ustanovené povinnosti v § 35 a zákazy podľa § 32 zákona o ochrane ovzdušia, ktoré je možné kontrolovať.</a:t>
            </a:r>
            <a:endParaRPr lang="sk-SK" dirty="0"/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endParaRPr lang="sk-SK" sz="2400" dirty="0" smtClean="0"/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564712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Dodatočné povoľovanie zdrojov 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4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75666"/>
            <a:ext cx="11337767" cy="5647054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</a:t>
            </a:r>
            <a:r>
              <a:rPr lang="sk-SK" b="1" dirty="0">
                <a:solidFill>
                  <a:srgbClr val="FF0000"/>
                </a:solidFill>
              </a:rPr>
              <a:t>1</a:t>
            </a:r>
            <a:r>
              <a:rPr lang="sk-SK" b="1" dirty="0" smtClean="0">
                <a:solidFill>
                  <a:srgbClr val="FF0000"/>
                </a:solidFill>
              </a:rPr>
              <a:t>:</a:t>
            </a:r>
          </a:p>
          <a:p>
            <a:pPr marL="457200" lvl="2" indent="0">
              <a:spcBef>
                <a:spcPts val="800"/>
              </a:spcBef>
              <a:buNone/>
            </a:pP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 rámci stavebného a kolaudačného povolenia nebol vydaný súhlas pre MZZO. SIŽP pri kontrole zistila tento stav. Ako má v tomto prípade postupovať obec?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Odpoveď - pokračovanie: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sz="2400" dirty="0" smtClean="0"/>
              <a:t>Ak </a:t>
            </a:r>
            <a:r>
              <a:rPr lang="sk-SK" sz="2400" dirty="0"/>
              <a:t>už </a:t>
            </a:r>
            <a:r>
              <a:rPr lang="sk-SK" sz="2400" b="1" dirty="0"/>
              <a:t>nie </a:t>
            </a:r>
            <a:r>
              <a:rPr lang="sk-SK" sz="2400" b="1" dirty="0" smtClean="0"/>
              <a:t>je možné </a:t>
            </a:r>
            <a:r>
              <a:rPr lang="sk-SK" sz="2400" b="1" dirty="0"/>
              <a:t>napadnúť kolaudačné </a:t>
            </a:r>
            <a:r>
              <a:rPr lang="sk-SK" sz="2400" b="1" dirty="0" smtClean="0"/>
              <a:t>rozhodnutie </a:t>
            </a:r>
            <a:r>
              <a:rPr lang="sk-SK" sz="2400" dirty="0" smtClean="0"/>
              <a:t>= stavebný úrad nekoná a ide o:</a:t>
            </a:r>
            <a:endParaRPr lang="sk-SK" sz="2400" dirty="0"/>
          </a:p>
          <a:p>
            <a:pPr marL="288000" lvl="1" indent="0">
              <a:spcBef>
                <a:spcPts val="1200"/>
              </a:spcBef>
              <a:buNone/>
            </a:pPr>
            <a:r>
              <a:rPr lang="sk-SK" dirty="0" smtClean="0"/>
              <a:t>b</a:t>
            </a:r>
            <a:r>
              <a:rPr lang="sk-SK" dirty="0"/>
              <a:t>) </a:t>
            </a:r>
            <a:r>
              <a:rPr lang="sk-SK" b="1" dirty="0"/>
              <a:t>technologický zdroj, spaľovacie zariadenie s MTP nad 0,1 </a:t>
            </a:r>
            <a:r>
              <a:rPr lang="sk-SK" b="1" dirty="0" smtClean="0"/>
              <a:t>MW a pod.</a:t>
            </a:r>
            <a:r>
              <a:rPr lang="sk-SK" dirty="0" smtClean="0"/>
              <a:t> </a:t>
            </a:r>
            <a:r>
              <a:rPr lang="sk-SK" dirty="0"/>
              <a:t>- je potrebné povolenie podľa § 27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dirty="0"/>
              <a:t>zdroj, ktorý bol </a:t>
            </a:r>
            <a:r>
              <a:rPr lang="sk-SK" b="1" dirty="0"/>
              <a:t>uvedený do prevádzky </a:t>
            </a:r>
            <a:r>
              <a:rPr lang="sk-SK" b="1" dirty="0">
                <a:solidFill>
                  <a:srgbClr val="FF0000"/>
                </a:solidFill>
              </a:rPr>
              <a:t>do</a:t>
            </a:r>
            <a:r>
              <a:rPr lang="sk-SK" b="1" dirty="0"/>
              <a:t> 30. júna 2023</a:t>
            </a:r>
            <a:r>
              <a:rPr lang="sk-SK" dirty="0"/>
              <a:t> - na takýto zdroj sa podľa § 27 ods. 2 písm. c) zákona o ochrane ovzdušia nevydáva dodatočné povolenie zdroja. Podľa poslednej časti vety tohto ustanovenia možno ho „</a:t>
            </a:r>
            <a:r>
              <a:rPr lang="sk-SK" dirty="0" err="1"/>
              <a:t>prepovoliť</a:t>
            </a:r>
            <a:r>
              <a:rPr lang="sk-SK" dirty="0"/>
              <a:t>“ pri prvej zmene. </a:t>
            </a:r>
            <a:r>
              <a:rPr lang="sk-SK" dirty="0"/>
              <a:t>+ je možné skontrolovať plnenie ustanovených povinností v § 35 a zákazy podľa § </a:t>
            </a:r>
            <a:r>
              <a:rPr lang="sk-SK" dirty="0" smtClean="0"/>
              <a:t>32 zákona</a:t>
            </a:r>
            <a:endParaRPr lang="sk-SK" dirty="0"/>
          </a:p>
          <a:p>
            <a:pPr marL="914400" lvl="1" indent="-457200">
              <a:buFont typeface="+mj-lt"/>
              <a:buAutoNum type="arabicPeriod"/>
            </a:pPr>
            <a:r>
              <a:rPr lang="sk-SK" dirty="0"/>
              <a:t>zdroj, ktorý bol </a:t>
            </a:r>
            <a:r>
              <a:rPr lang="sk-SK" b="1" dirty="0"/>
              <a:t>uvedený do prevádzky </a:t>
            </a:r>
            <a:r>
              <a:rPr lang="sk-SK" b="1" dirty="0">
                <a:solidFill>
                  <a:srgbClr val="FF0000"/>
                </a:solidFill>
              </a:rPr>
              <a:t>po</a:t>
            </a:r>
            <a:r>
              <a:rPr lang="sk-SK" b="1" dirty="0"/>
              <a:t> 30. </a:t>
            </a:r>
            <a:r>
              <a:rPr lang="sk-SK" b="1" dirty="0"/>
              <a:t>júni 2023</a:t>
            </a:r>
            <a:r>
              <a:rPr lang="sk-SK" dirty="0"/>
              <a:t>, tak sa mu povolenie dodatočne vydá a uplatní sa voči nemu sankcia za porušenie zákazu podľa § 32 písm. </a:t>
            </a:r>
            <a:r>
              <a:rPr lang="sk-SK" dirty="0" smtClean="0"/>
              <a:t>e) </a:t>
            </a:r>
            <a:r>
              <a:rPr lang="sk-SK" dirty="0"/>
              <a:t>zákona </a:t>
            </a:r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endParaRPr lang="sk-SK" sz="2400" dirty="0" smtClean="0"/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279110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Dodatočné povoľovanie zdrojov 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5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75666"/>
            <a:ext cx="11337767" cy="5647054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2:</a:t>
            </a:r>
          </a:p>
          <a:p>
            <a:pPr marL="457200" lvl="2" indent="0">
              <a:spcBef>
                <a:spcPts val="800"/>
              </a:spcBef>
              <a:buNone/>
            </a:pP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Vydávanie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súhlasov podľa § 26 písm. 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a) a c) k jestvujúcim /vybudovaným zdrojom a to ako pre tie, ktoré sú v konaní stavebného úradu a k tým, ktoré nie sú.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Zásadné sú pre nás aj situácie keď stavebný úrad spojí dodatočné stavebné povolenie aj s kolaudačným, zväčša v jednom dni s následným vydaním oboch rozhodnutí s odstupom jedného dňa. 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Odpoveď</a:t>
            </a:r>
            <a:r>
              <a:rPr lang="sk-SK" b="1" dirty="0">
                <a:solidFill>
                  <a:srgbClr val="FF0000"/>
                </a:solidFill>
              </a:rPr>
              <a:t>:</a:t>
            </a: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dirty="0" smtClean="0"/>
              <a:t>1. </a:t>
            </a:r>
            <a:r>
              <a:rPr lang="sk-SK" sz="2000" b="1" dirty="0"/>
              <a:t>dodatočné stavebné </a:t>
            </a:r>
            <a:r>
              <a:rPr lang="sk-SK" sz="2000" dirty="0"/>
              <a:t>povolenie </a:t>
            </a:r>
            <a:r>
              <a:rPr lang="sk-SK" sz="2000" dirty="0" smtClean="0"/>
              <a:t>v konaní stavebného úradu – </a:t>
            </a:r>
            <a:r>
              <a:rPr lang="sk-SK" sz="2000" dirty="0"/>
              <a:t>vydáva sa súhlas podľa § 26 ods. 1 písm. a) zákona ako záväzné stanovisko ku konaniu stavebného úradu ako pri „normálnom“ stavebnom konaní.</a:t>
            </a:r>
          </a:p>
          <a:p>
            <a:pPr marL="0" indent="0">
              <a:buNone/>
            </a:pPr>
            <a:r>
              <a:rPr lang="sk-SK" sz="2000" dirty="0" smtClean="0"/>
              <a:t>2. </a:t>
            </a:r>
            <a:r>
              <a:rPr lang="sk-SK" sz="2000" b="1" dirty="0" smtClean="0"/>
              <a:t>dodatočné </a:t>
            </a:r>
            <a:r>
              <a:rPr lang="sk-SK" sz="2000" b="1" dirty="0"/>
              <a:t>stavebné povolenie spojené s kolaudačným </a:t>
            </a:r>
            <a:r>
              <a:rPr lang="sk-SK" sz="2000" dirty="0"/>
              <a:t>konaním v konaní stavebného </a:t>
            </a:r>
            <a:r>
              <a:rPr lang="sk-SK" sz="2000" dirty="0" smtClean="0"/>
              <a:t>úradu:</a:t>
            </a:r>
            <a:endParaRPr lang="sk-SK" sz="2000" dirty="0"/>
          </a:p>
          <a:p>
            <a:pPr marL="0" indent="0">
              <a:buNone/>
            </a:pPr>
            <a:r>
              <a:rPr lang="sk-SK" sz="2000" b="1" dirty="0"/>
              <a:t>a)</a:t>
            </a:r>
            <a:r>
              <a:rPr lang="sk-SK" sz="2000" dirty="0"/>
              <a:t> </a:t>
            </a:r>
            <a:r>
              <a:rPr lang="sk-SK" sz="2000" b="1" dirty="0"/>
              <a:t>malé spaľovacie zariadenie v domácnosti do 0,1 MW </a:t>
            </a:r>
            <a:r>
              <a:rPr lang="sk-SK" sz="2000" dirty="0"/>
              <a:t>(</a:t>
            </a:r>
            <a:r>
              <a:rPr lang="sk-SK" sz="2000" dirty="0" smtClean="0"/>
              <a:t>povolenie </a:t>
            </a:r>
            <a:r>
              <a:rPr lang="sk-SK" sz="2000" dirty="0"/>
              <a:t>podľa § 27 zákona sa </a:t>
            </a:r>
            <a:r>
              <a:rPr lang="sk-SK" sz="2000" dirty="0" smtClean="0"/>
              <a:t>nevydáva) </a:t>
            </a:r>
            <a:endParaRPr lang="sk-SK" sz="2000" dirty="0"/>
          </a:p>
          <a:p>
            <a:pPr marL="252000" lvl="0" indent="0">
              <a:buNone/>
            </a:pPr>
            <a:r>
              <a:rPr lang="sk-SK" sz="2000" dirty="0" smtClean="0"/>
              <a:t>Je </a:t>
            </a:r>
            <a:r>
              <a:rPr lang="sk-SK" sz="2000" dirty="0"/>
              <a:t>možné využiť § 60 ods. 11 zákona</a:t>
            </a:r>
            <a:r>
              <a:rPr lang="sk-SK" sz="2000" dirty="0" smtClean="0"/>
              <a:t>: </a:t>
            </a:r>
            <a:r>
              <a:rPr lang="sk-SK" sz="2000" i="1" dirty="0" smtClean="0"/>
              <a:t>„</a:t>
            </a:r>
            <a:r>
              <a:rPr lang="sk-SK" sz="2000" i="1" dirty="0"/>
              <a:t>Ak orgán ochrany ovzdušia vedie voči tomu istému žiadateľovi súčasne niekoľko konaní týkajúcich sa povoľovania stacionárneho zdroja alebo jeho zmien a určovania podmienok na jeho prevádzku, môže ich ukončiť jedným rozhodnutím.“</a:t>
            </a:r>
          </a:p>
          <a:p>
            <a:pPr marL="252000" indent="0">
              <a:buNone/>
            </a:pPr>
            <a:r>
              <a:rPr lang="sk-SK" sz="2000" dirty="0"/>
              <a:t>Vydá sa spojený </a:t>
            </a:r>
            <a:r>
              <a:rPr lang="sk-SK" sz="2000" dirty="0" smtClean="0"/>
              <a:t>súhlas </a:t>
            </a:r>
            <a:r>
              <a:rPr lang="sk-SK" sz="2000" dirty="0"/>
              <a:t>podľa § 26 ods. 1 písm. a) a c</a:t>
            </a:r>
            <a:r>
              <a:rPr lang="sk-SK" sz="2000" dirty="0" smtClean="0"/>
              <a:t>) zákona.</a:t>
            </a:r>
            <a:endParaRPr lang="sk-SK" sz="2000" dirty="0"/>
          </a:p>
          <a:p>
            <a:pPr marL="252000" indent="0">
              <a:buNone/>
            </a:pPr>
            <a:r>
              <a:rPr lang="sk-SK" sz="2000" dirty="0"/>
              <a:t>Ak by išlo o spaľovacie zriadenie, kde je potrebné navýšiť výšku komína je potrebné komunikovať so stavebným úradom, že nie je možné spojiť dodatočné povolenie s kolaudáciou.</a:t>
            </a:r>
          </a:p>
          <a:p>
            <a:pPr marL="0" indent="0">
              <a:buNone/>
            </a:pPr>
            <a:endParaRPr lang="sk-SK" sz="2400" dirty="0" smtClean="0"/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48204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Dodatočné povoľovanie zdrojov 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6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75666"/>
            <a:ext cx="11337767" cy="5647054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2:</a:t>
            </a:r>
          </a:p>
          <a:p>
            <a:pPr marL="457200" lvl="2" indent="-457200">
              <a:spcBef>
                <a:spcPts val="800"/>
              </a:spcBef>
              <a:buNone/>
            </a:pP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2.1 Vydávanie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súhlasov podľa § 26 písm. 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a) a c) k jestvujúcim /vybudovaným zdrojom a to ako pre tie, ktoré sú v konaní stavebného úradu a k tým, ktoré nie sú.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Zásadné sú pre nás aj situácie keď stavebný úrad spojí dodatočné stavebné povolenie aj s kolaudačným, zväčša v jednom dni s následným vydaním oboch rozhodnutí s odstupom jedného dňa. </a:t>
            </a:r>
            <a:endParaRPr lang="sk-SK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Bef>
                <a:spcPts val="800"/>
              </a:spcBef>
              <a:buNone/>
            </a:pPr>
            <a:r>
              <a:rPr lang="sk-SK" sz="2200" b="1" dirty="0">
                <a:solidFill>
                  <a:schemeClr val="accent1">
                    <a:lumMod val="75000"/>
                  </a:schemeClr>
                </a:solidFill>
              </a:rPr>
              <a:t>2.2 Ako </a:t>
            </a:r>
            <a:r>
              <a:rPr lang="sk-SK" sz="2200" b="1" dirty="0">
                <a:solidFill>
                  <a:schemeClr val="accent1">
                    <a:lumMod val="75000"/>
                  </a:schemeClr>
                </a:solidFill>
              </a:rPr>
              <a:t>postupovať v prípade, že zdroj podlieha aj vydaniu povolenia zdroja podľa § 27?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Odpoveď - pokračovanie:</a:t>
            </a: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dirty="0" smtClean="0"/>
              <a:t>2. </a:t>
            </a:r>
            <a:r>
              <a:rPr lang="sk-SK" sz="2000" b="1" dirty="0" smtClean="0"/>
              <a:t>dodatočné </a:t>
            </a:r>
            <a:r>
              <a:rPr lang="sk-SK" sz="2000" b="1" dirty="0"/>
              <a:t>stavebné povolenie spojené s kolaudačným </a:t>
            </a:r>
            <a:r>
              <a:rPr lang="sk-SK" sz="2000" dirty="0"/>
              <a:t>konaním v konaní stavebného </a:t>
            </a:r>
            <a:r>
              <a:rPr lang="sk-SK" sz="2000" dirty="0" smtClean="0"/>
              <a:t>úradu:</a:t>
            </a:r>
            <a:endParaRPr lang="sk-SK" sz="2000" dirty="0"/>
          </a:p>
          <a:p>
            <a:pPr marL="288000" indent="-457200">
              <a:buNone/>
            </a:pPr>
            <a:r>
              <a:rPr lang="sk-SK" sz="2000" b="1" dirty="0" smtClean="0"/>
              <a:t>b)</a:t>
            </a:r>
            <a:r>
              <a:rPr lang="sk-SK" sz="2000" dirty="0" smtClean="0"/>
              <a:t> </a:t>
            </a:r>
            <a:r>
              <a:rPr lang="sk-SK" sz="2000" b="1" dirty="0"/>
              <a:t>technologický zdroj, spaľovacie zariadenie s MTP nad 0,1 MW a pod.</a:t>
            </a:r>
            <a:r>
              <a:rPr lang="sk-SK" sz="2000" dirty="0"/>
              <a:t> - je potrebné povolenie podľa § 27 </a:t>
            </a:r>
            <a:endParaRPr lang="sk-SK" sz="2000" dirty="0" smtClean="0"/>
          </a:p>
          <a:p>
            <a:pPr marL="288000" indent="0">
              <a:buNone/>
            </a:pPr>
            <a:r>
              <a:rPr lang="sk-SK" sz="2000" dirty="0" smtClean="0"/>
              <a:t>Podkladom pre konanie na stavebnom úrade je súhlas podľa § 26 zákona.</a:t>
            </a:r>
          </a:p>
          <a:p>
            <a:pPr marL="288000" indent="0">
              <a:buNone/>
            </a:pPr>
            <a:r>
              <a:rPr lang="sk-SK" sz="2000" dirty="0" smtClean="0"/>
              <a:t>Najskôr </a:t>
            </a:r>
            <a:r>
              <a:rPr lang="sk-SK" sz="2000" dirty="0"/>
              <a:t>je potrebné vydať </a:t>
            </a:r>
            <a:r>
              <a:rPr lang="sk-SK" sz="2000" dirty="0" smtClean="0"/>
              <a:t>rozhodnutím </a:t>
            </a:r>
            <a:r>
              <a:rPr lang="sk-SK" sz="2000" dirty="0"/>
              <a:t>povolenie podľa § 27 </a:t>
            </a:r>
            <a:r>
              <a:rPr lang="sk-SK" sz="2000" dirty="0" smtClean="0"/>
              <a:t>zákona a</a:t>
            </a:r>
            <a:r>
              <a:rPr lang="sk-SK" sz="2000" dirty="0"/>
              <a:t> následne súhlas podľa § 26 ods. 1 písm. c) </a:t>
            </a:r>
            <a:r>
              <a:rPr lang="sk-SK" sz="2000" dirty="0" smtClean="0"/>
              <a:t>zákona, vzhľadom na ustanovenie § 26 ods. 6:</a:t>
            </a:r>
          </a:p>
          <a:p>
            <a:pPr marL="288000" indent="0">
              <a:spcBef>
                <a:spcPts val="0"/>
              </a:spcBef>
              <a:buNone/>
            </a:pPr>
            <a:r>
              <a:rPr lang="sk-SK" sz="2000" i="1" dirty="0" smtClean="0"/>
              <a:t>„Súhlas </a:t>
            </a:r>
            <a:r>
              <a:rPr lang="sk-SK" sz="2000" i="1" dirty="0"/>
              <a:t>na trvalé užívanie veľkého zdroja alebo stredného zdroja alebo súhlas na užívanie zdroja po vykonaní zmeny na stacionárnom zdroji alebo jeho zariadeniach možno vydať až po preukázaní plnenia požiadaviek určených v povolení zdroja podľa § 27 a k tomu zodpovedajúcich povinností prevádzkovateľa podľa § 34 ods. 1 až 4</a:t>
            </a:r>
            <a:r>
              <a:rPr lang="sk-SK" sz="2000" i="1" dirty="0" smtClean="0"/>
              <a:t>.“</a:t>
            </a:r>
            <a:r>
              <a:rPr lang="sk-SK" sz="2000" i="1" dirty="0"/>
              <a:t> </a:t>
            </a:r>
          </a:p>
          <a:p>
            <a:pPr marL="0" indent="0">
              <a:buNone/>
            </a:pPr>
            <a:endParaRPr lang="sk-SK" sz="2400" dirty="0" smtClean="0"/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065025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Povoľovanie </a:t>
            </a: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zdrojov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7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09898"/>
            <a:ext cx="11337767" cy="5869576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3:</a:t>
            </a:r>
          </a:p>
          <a:p>
            <a:pPr marL="457200" lvl="1" indent="0"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Vysvetlenie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jednotlivých položiek, ktoré sa majú uviesť pri povoľovaní MZZO, ako napr. </a:t>
            </a:r>
          </a:p>
          <a:p>
            <a:pPr lvl="1"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vymedzenie,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začlenenie  a kategóriu stacionárneho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zdroja -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čo tam všetko  uviesť, keď sa jedná napr. 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o kotol na drevo do 0,1MW</a:t>
            </a:r>
          </a:p>
          <a:p>
            <a:pPr lvl="1"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používané palivá - vieme uviesť</a:t>
            </a:r>
          </a:p>
          <a:p>
            <a:pPr lvl="1"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technické požiadavky na stacionárny zdroj a jeho zariadenia  (čo  všetko uviesť)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Odpoveď 1 -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Vymedzenie zdroja:</a:t>
            </a:r>
            <a:endParaRPr lang="sk-SK" b="1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Do vymedzenia zdroja je potrebné uviesť názov (ak je to možné), z akých zariadení pozostáva, kapacitu a umiestnenie.</a:t>
            </a: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Príklady: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Vykurovanie a vetranie objektu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„ABC “ VZT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jednotkami s plynovým ohrevom s celkovým MTP 0,9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MW,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lokalita Lamačská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Brána - BA, </a:t>
            </a: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</a:rPr>
              <a:t>parc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č.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2810/113.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Kotol na drevo s MTP 100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kW na spaľovanie biomasy,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umiestnený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v 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RD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na Májovej ul. č. 1, Pezinok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ČSPH na benzín a naftu s ročným obratom 80 m3, umiestnená v obci Veľký Biel,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parc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 1120/33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Píla s kapacitou 10 m3/d s výrobou opracovaných hranolov a sušiarňou na biomasu s MTP 290 KW, umiestnená na Veternej ul. v obci Kanianka ,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parc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 32 </a:t>
            </a: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09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Povoľovanie </a:t>
            </a: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zdrojov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8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75666"/>
            <a:ext cx="11337767" cy="5559968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3:</a:t>
            </a:r>
          </a:p>
          <a:p>
            <a:pPr marL="457200" lvl="1" indent="0"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Vysvetlenie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jednotlivých položiek, ktoré sa majú uviesť pri povoľovaní MZZO, ako napr. </a:t>
            </a:r>
          </a:p>
          <a:p>
            <a:pPr lvl="1"/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vymedzenie,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začlenenie  a kategóriu stacionárneho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zdroja -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čo tam všetko  uviesť, keď sa jedná napr. 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o kotol na drevo do 0,1MW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Odpoveď 2 -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Začlenenie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a kategória zdroja:</a:t>
            </a:r>
          </a:p>
          <a:p>
            <a:pPr>
              <a:spcBef>
                <a:spcPts val="50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Kategorizácia zdrojov –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príl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 č. 1 časť I. vyhl. 248/2023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Z.z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300"/>
              </a:spcBef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§ 3 ods. 2:  Ak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ten istý prevádzkovateľ v rámci jedného funkčného a priestorového celku prevádzkuje viac technologických liniek alebo výrobných technických jednotiek, ktoré sú zaradené do rovnakej kategórie podľa prílohy č.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1, ich menovité kapacity sa na účely začlenenia stacionárneho zdroja sčítajú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300"/>
              </a:spcBef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Pravidlá pre kategorizáciu a začleňovanie stacionárnych zdrojov</a:t>
            </a:r>
            <a:r>
              <a:rPr lang="sk-SK" dirty="0"/>
              <a:t> 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</a:rPr>
              <a:t>príl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. č. 1 časť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II., písm. A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vyhl.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248/2023</a:t>
            </a: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Príklad: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rbová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piecka s 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MTP do 8,0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kW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na spaľovanie biomasy, umiestnená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v 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RD na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Májovej ul.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č. 1, Pezinok.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Začlenenie 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kategória stacionárneho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zdroja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podľa § 20 ods. 1 zákona o ochrane ovzdušia a podľa prílohy č. 1. k vyhláške MŽP SR č. 248/2023 Z.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.: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malý zdroj znečisťovania ovzdušia, kategorizovaný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1.1.3 Technologické celky obsahujúce spaľovacie zariadenia vrátane plynových turbín a stacionárnych spaľovacích motorov, s nainštalovaným súhrnným menovitým tepelným príkonom do 0,3 MW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k-SK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050939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824" y="265374"/>
            <a:ext cx="10813869" cy="54452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k-SK" sz="3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Povoľovanie </a:t>
            </a:r>
            <a:r>
              <a:rPr lang="sk-SK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zdrojov</a:t>
            </a:r>
            <a:endParaRPr lang="sk-SK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9</a:t>
            </a:fld>
            <a:endParaRPr lang="sk-SK" dirty="0"/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330926" y="809898"/>
            <a:ext cx="11337767" cy="5869576"/>
          </a:xfrm>
        </p:spPr>
        <p:txBody>
          <a:bodyPr>
            <a:noAutofit/>
          </a:bodyPr>
          <a:lstStyle/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Otázka č. 3:</a:t>
            </a:r>
          </a:p>
          <a:p>
            <a:pPr marL="457200" lvl="1" indent="0"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Vysvetlenie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jednotlivých položiek, ktoré sa majú uviesť pri povoľovaní MZZO, ako napr. </a:t>
            </a:r>
          </a:p>
          <a:p>
            <a:pPr lvl="1"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vymedzenie,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začlenenie  a kategóriu stacionárneho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zdroja -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čo tam všetko  uviesť, keď sa jedná napr. 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o kotol na drevo do 0,1MW</a:t>
            </a:r>
          </a:p>
          <a:p>
            <a:pPr lvl="1"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používané palivá - vieme uviesť</a:t>
            </a:r>
          </a:p>
          <a:p>
            <a:pPr lvl="1"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technické požiadavky na stacionárny zdroj a jeho zariadenia  (čo  všetko uviesť)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sk-SK" b="1" dirty="0" smtClean="0">
                <a:solidFill>
                  <a:srgbClr val="FF0000"/>
                </a:solidFill>
              </a:rPr>
              <a:t>Odpoveď 3 -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Vymedzenie zariadenia:</a:t>
            </a: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Je potrebné rozlišovať medzi vymedzením zdroja a vymedzením zariadenia.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Ak máme kotolňu, v ktorej sú umiestnené 3 kotle, každý s menovitým tepelným príkonom (MTP) 50 kW, tak pre účely vymedzenia zdroja sa tieto kotle spočítajú. Takže máme 1 zdroj s celkovým MTP 150 kW. Avšak pre účely vymedzenia zariadenia - kotle s príkonom do 30 kW sú malé spaľovacie zariadenia, ktoré sa podľa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agregačných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 pravidiel nespočítavajú. Čiže ide 3 malé 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</a:rPr>
              <a:t>malé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 spaľovacie zariadenia.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Do vymedzenia zariadenia názov zariadení, kapacitu a umiestnenie (ak je to potrebné).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Príklady:</a:t>
            </a:r>
          </a:p>
          <a:p>
            <a:pPr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K vyššie opísanému zdroju: 3 malé spaľovacie zariadenia - kotle K1 až K3 na plyn, každý s MTP 50 kW</a:t>
            </a:r>
          </a:p>
          <a:p>
            <a:pPr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Zdroj: vykurovanie RD, 2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malé spaľovacie zariadenia-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kotol na zemný plyn s MTP 10 KW a krbová vložka na biomasu (kusové drevo) s MTP do 7 kW</a:t>
            </a: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Zdroj: lakovacia dielňa, Zariadenia: dielňa predprípravy - brúsenie, odmasťovanie a lakovacia kabína, 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spotreba organických rozpúšťadiel 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</a:rPr>
              <a:t>spolu 50 kg/rok</a:t>
            </a: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44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Teplá modr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595A1390B114BA99AB4D8E1002926" ma:contentTypeVersion="18" ma:contentTypeDescription="Create a new document." ma:contentTypeScope="" ma:versionID="4a6f22735b575cdf93f35ae91c8f9618">
  <xsd:schema xmlns:xsd="http://www.w3.org/2001/XMLSchema" xmlns:xs="http://www.w3.org/2001/XMLSchema" xmlns:p="http://schemas.microsoft.com/office/2006/metadata/properties" xmlns:ns3="b64840b9-20de-4534-89f1-9bf42146c718" xmlns:ns4="b820490d-e422-45ee-a253-29f55160f7ff" targetNamespace="http://schemas.microsoft.com/office/2006/metadata/properties" ma:root="true" ma:fieldsID="f889a8569a7768abea7d7d3bce8f3a23" ns3:_="" ns4:_="">
    <xsd:import namespace="b64840b9-20de-4534-89f1-9bf42146c718"/>
    <xsd:import namespace="b820490d-e422-45ee-a253-29f55160f7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840b9-20de-4534-89f1-9bf42146c7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0490d-e422-45ee-a253-29f55160f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820490d-e422-45ee-a253-29f55160f7f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609107-BCCA-4584-AD36-FADF67E92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4840b9-20de-4534-89f1-9bf42146c718"/>
    <ds:schemaRef ds:uri="b820490d-e422-45ee-a253-29f55160f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3FBF92-10C9-413B-9241-DBB2C13F62A3}">
  <ds:schemaRefs>
    <ds:schemaRef ds:uri="http://schemas.microsoft.com/office/2006/documentManagement/types"/>
    <ds:schemaRef ds:uri="http://www.w3.org/XML/1998/namespace"/>
    <ds:schemaRef ds:uri="b64840b9-20de-4534-89f1-9bf42146c718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820490d-e422-45ee-a253-29f55160f7ff"/>
  </ds:schemaRefs>
</ds:datastoreItem>
</file>

<file path=customXml/itemProps3.xml><?xml version="1.0" encoding="utf-8"?>
<ds:datastoreItem xmlns:ds="http://schemas.openxmlformats.org/officeDocument/2006/customXml" ds:itemID="{8E3D5AC9-ECDF-4110-A5CF-21AB02C160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prezentacia-MZP</Template>
  <TotalTime>5265</TotalTime>
  <Words>3284</Words>
  <Application>Microsoft Office PowerPoint</Application>
  <PresentationFormat>Širokouhlá</PresentationFormat>
  <Paragraphs>191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DejaVu Sans</vt:lpstr>
      <vt:lpstr>Wingdings</vt:lpstr>
      <vt:lpstr>Motív Office</vt:lpstr>
      <vt:lpstr>Aplikačná prax pri povoľovaní a kontrole malých zdrojov znečisťovania ovzdušia  </vt:lpstr>
      <vt:lpstr>Nová právna úprava na úseku ochrany ovzdušia </vt:lpstr>
      <vt:lpstr>Dodatočné povoľovanie zdrojov </vt:lpstr>
      <vt:lpstr>Dodatočné povoľovanie zdrojov </vt:lpstr>
      <vt:lpstr>Dodatočné povoľovanie zdrojov </vt:lpstr>
      <vt:lpstr>Dodatočné povoľovanie zdrojov </vt:lpstr>
      <vt:lpstr>Povoľovanie zdrojov</vt:lpstr>
      <vt:lpstr>Povoľovanie zdrojov</vt:lpstr>
      <vt:lpstr>Povoľovanie zdrojov</vt:lpstr>
      <vt:lpstr>Povoľovanie zdrojov</vt:lpstr>
      <vt:lpstr>Povoľovanie zdrojov</vt:lpstr>
      <vt:lpstr>Komíny </vt:lpstr>
      <vt:lpstr>Komíny </vt:lpstr>
      <vt:lpstr>Osobitné činnosti / malé zdroje</vt:lpstr>
      <vt:lpstr>Osobitné činnosti / malé zdroje</vt:lpstr>
      <vt:lpstr>Osobitné činnosti / malé zdroje</vt:lpstr>
      <vt:lpstr>Osobitné činnosti / malé zdroje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aplikačné úradné postupy</dc:title>
  <dc:creator>Vilkovský Igor</dc:creator>
  <cp:lastModifiedBy>Hrubá Jarmila</cp:lastModifiedBy>
  <cp:revision>586</cp:revision>
  <cp:lastPrinted>2022-10-17T11:34:32Z</cp:lastPrinted>
  <dcterms:created xsi:type="dcterms:W3CDTF">2021-06-08T04:57:13Z</dcterms:created>
  <dcterms:modified xsi:type="dcterms:W3CDTF">2024-05-15T13:22:04Z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1033-11.1.0.10161</vt:lpwstr>
  </property>
  <property fmtid="{D5CDD505-2E9C-101B-9397-08002B2CF9AE}" pid="3" name="ContentTypeId">
    <vt:lpwstr>0x010100998595A1390B114BA99AB4D8E1002926</vt:lpwstr>
  </property>
</Properties>
</file>