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handoutMasterIdLst>
    <p:handoutMasterId r:id="rId28"/>
  </p:handoutMasterIdLst>
  <p:sldIdLst>
    <p:sldId id="260" r:id="rId5"/>
    <p:sldId id="412" r:id="rId6"/>
    <p:sldId id="443" r:id="rId7"/>
    <p:sldId id="444" r:id="rId8"/>
    <p:sldId id="445" r:id="rId9"/>
    <p:sldId id="442" r:id="rId10"/>
    <p:sldId id="427" r:id="rId11"/>
    <p:sldId id="428" r:id="rId12"/>
    <p:sldId id="429" r:id="rId13"/>
    <p:sldId id="431" r:id="rId14"/>
    <p:sldId id="438" r:id="rId15"/>
    <p:sldId id="439" r:id="rId16"/>
    <p:sldId id="440" r:id="rId17"/>
    <p:sldId id="441" r:id="rId18"/>
    <p:sldId id="432" r:id="rId19"/>
    <p:sldId id="433" r:id="rId20"/>
    <p:sldId id="434" r:id="rId21"/>
    <p:sldId id="446" r:id="rId22"/>
    <p:sldId id="435" r:id="rId23"/>
    <p:sldId id="436" r:id="rId24"/>
    <p:sldId id="437" r:id="rId25"/>
    <p:sldId id="268" r:id="rId26"/>
  </p:sldIdLst>
  <p:sldSz cx="12192000" cy="6858000"/>
  <p:notesSz cx="9906000" cy="67945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7A8"/>
    <a:srgbClr val="DDDDDD"/>
    <a:srgbClr val="FF00FF"/>
    <a:srgbClr val="1F3FA5"/>
    <a:srgbClr val="F8FAFE"/>
    <a:srgbClr val="F4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0D81F-E8E4-59A8-4005-4F6BEE2FD3DD}" v="20" dt="2022-10-05T20:18:47.519"/>
    <p1510:client id="{294461DA-F77F-7CB6-20D2-81AD522D782D}" v="164" dt="2022-10-05T20:15:30.996"/>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2" autoAdjust="0"/>
    <p:restoredTop sz="94070" autoAdjust="0"/>
  </p:normalViewPr>
  <p:slideViewPr>
    <p:cSldViewPr snapToGrid="0">
      <p:cViewPr varScale="1">
        <p:scale>
          <a:sx n="85" d="100"/>
          <a:sy n="85" d="100"/>
        </p:scale>
        <p:origin x="413"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4292600" cy="340905"/>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sz="quarter" idx="1"/>
          </p:nvPr>
        </p:nvSpPr>
        <p:spPr>
          <a:xfrm>
            <a:off x="5611108" y="0"/>
            <a:ext cx="4292600" cy="340905"/>
          </a:xfrm>
          <a:prstGeom prst="rect">
            <a:avLst/>
          </a:prstGeom>
        </p:spPr>
        <p:txBody>
          <a:bodyPr vert="horz" lIns="91440" tIns="45720" rIns="91440" bIns="45720" rtlCol="0"/>
          <a:lstStyle>
            <a:lvl1pPr algn="r">
              <a:defRPr sz="1200"/>
            </a:lvl1pPr>
          </a:lstStyle>
          <a:p>
            <a:fld id="{36448B06-F5E1-4792-9BC1-F70D50BBB38F}" type="datetimeFigureOut">
              <a:rPr lang="sk-SK" smtClean="0"/>
              <a:pPr/>
              <a:t>19. 5. 2024</a:t>
            </a:fld>
            <a:endParaRPr lang="sk-SK"/>
          </a:p>
        </p:txBody>
      </p:sp>
      <p:sp>
        <p:nvSpPr>
          <p:cNvPr id="4" name="Zástupný objekt pre pätu 3"/>
          <p:cNvSpPr>
            <a:spLocks noGrp="1"/>
          </p:cNvSpPr>
          <p:nvPr>
            <p:ph type="ftr" sz="quarter" idx="2"/>
          </p:nvPr>
        </p:nvSpPr>
        <p:spPr>
          <a:xfrm>
            <a:off x="0" y="6453596"/>
            <a:ext cx="4292600" cy="340904"/>
          </a:xfrm>
          <a:prstGeom prst="rect">
            <a:avLst/>
          </a:prstGeom>
        </p:spPr>
        <p:txBody>
          <a:bodyPr vert="horz" lIns="91440" tIns="45720" rIns="91440" bIns="45720" rtlCol="0" anchor="b"/>
          <a:lstStyle>
            <a:lvl1pPr algn="l">
              <a:defRPr sz="1200"/>
            </a:lvl1pPr>
          </a:lstStyle>
          <a:p>
            <a:endParaRPr lang="sk-SK"/>
          </a:p>
        </p:txBody>
      </p:sp>
      <p:sp>
        <p:nvSpPr>
          <p:cNvPr id="5" name="Zástupný objekt pre číslo snímky 4"/>
          <p:cNvSpPr>
            <a:spLocks noGrp="1"/>
          </p:cNvSpPr>
          <p:nvPr>
            <p:ph type="sldNum" sz="quarter" idx="3"/>
          </p:nvPr>
        </p:nvSpPr>
        <p:spPr>
          <a:xfrm>
            <a:off x="5611108" y="6453596"/>
            <a:ext cx="4292600" cy="340904"/>
          </a:xfrm>
          <a:prstGeom prst="rect">
            <a:avLst/>
          </a:prstGeom>
        </p:spPr>
        <p:txBody>
          <a:bodyPr vert="horz" lIns="91440" tIns="45720" rIns="91440" bIns="45720" rtlCol="0" anchor="b"/>
          <a:lstStyle>
            <a:lvl1pPr algn="r">
              <a:defRPr sz="1200"/>
            </a:lvl1pPr>
          </a:lstStyle>
          <a:p>
            <a:fld id="{8F9BB5EE-28DB-4B87-A598-CF9D71E59E3C}" type="slidenum">
              <a:rPr lang="sk-SK" smtClean="0"/>
              <a:pPr/>
              <a:t>‹#›</a:t>
            </a:fld>
            <a:endParaRPr lang="sk-SK"/>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4292600" cy="340905"/>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5611108" y="0"/>
            <a:ext cx="4292600" cy="340905"/>
          </a:xfrm>
          <a:prstGeom prst="rect">
            <a:avLst/>
          </a:prstGeom>
        </p:spPr>
        <p:txBody>
          <a:bodyPr vert="horz" lIns="91440" tIns="45720" rIns="91440" bIns="45720" rtlCol="0"/>
          <a:lstStyle>
            <a:lvl1pPr algn="r">
              <a:defRPr sz="1200"/>
            </a:lvl1pPr>
          </a:lstStyle>
          <a:p>
            <a:fld id="{E7AE60D9-8B7F-44D8-B309-3751FFDE3D61}" type="datetimeFigureOut">
              <a:rPr lang="sk-SK" smtClean="0"/>
              <a:pPr/>
              <a:t>19. 5. 2024</a:t>
            </a:fld>
            <a:endParaRPr lang="sk-SK"/>
          </a:p>
        </p:txBody>
      </p:sp>
      <p:sp>
        <p:nvSpPr>
          <p:cNvPr id="4" name="Zástupný symbol obrazu snímky 3"/>
          <p:cNvSpPr>
            <a:spLocks noGrp="1" noRot="1" noChangeAspect="1"/>
          </p:cNvSpPr>
          <p:nvPr>
            <p:ph type="sldImg" idx="2"/>
          </p:nvPr>
        </p:nvSpPr>
        <p:spPr>
          <a:xfrm>
            <a:off x="2914650" y="849313"/>
            <a:ext cx="4076700" cy="2293937"/>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990600" y="3269853"/>
            <a:ext cx="7924800" cy="2675335"/>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6453596"/>
            <a:ext cx="4292600" cy="340904"/>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5611108" y="6453596"/>
            <a:ext cx="4292600" cy="340904"/>
          </a:xfrm>
          <a:prstGeom prst="rect">
            <a:avLst/>
          </a:prstGeom>
        </p:spPr>
        <p:txBody>
          <a:bodyPr vert="horz" lIns="91440" tIns="45720" rIns="91440" bIns="45720" rtlCol="0" anchor="b"/>
          <a:lstStyle>
            <a:lvl1pPr algn="r">
              <a:defRPr sz="1200"/>
            </a:lvl1pPr>
          </a:lstStyle>
          <a:p>
            <a:fld id="{B817AEEF-7305-417B-97F5-6E5EA5BAD0A7}" type="slidenum">
              <a:rPr lang="sk-SK" smtClean="0"/>
              <a:pPr/>
              <a:t>‹#›</a:t>
            </a:fld>
            <a:endParaRPr lang="sk-SK"/>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1524000" y="1122363"/>
            <a:ext cx="9144000" cy="2387600"/>
          </a:xfrm>
        </p:spPr>
        <p:txBody>
          <a:bodyPr anchor="b"/>
          <a:lstStyle>
            <a:lvl1pPr algn="ctr">
              <a:defRPr sz="6000"/>
            </a:lvl1pPr>
          </a:lstStyle>
          <a:p>
            <a:r>
              <a:rPr lang="sk-SK"/>
              <a:t>Upravte štýly predlohy textu</a:t>
            </a:r>
          </a:p>
        </p:txBody>
      </p:sp>
      <p:sp>
        <p:nvSpPr>
          <p:cNvPr id="3" name="Podnadpis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podnadpisov</a:t>
            </a:r>
          </a:p>
        </p:txBody>
      </p:sp>
      <p:sp>
        <p:nvSpPr>
          <p:cNvPr id="4" name="Zástupný symbol dátumu 3"/>
          <p:cNvSpPr>
            <a:spLocks noGrp="1"/>
          </p:cNvSpPr>
          <p:nvPr>
            <p:ph type="dt" sz="half" idx="10"/>
          </p:nvPr>
        </p:nvSpPr>
        <p:spPr/>
        <p:txBody>
          <a:bodyPr/>
          <a:lstStyle/>
          <a:p>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D8DAFC1-40C0-429F-A8B9-3CEF2DB091B5}" type="slidenum">
              <a:rPr lang="sk-SK" smtClean="0"/>
              <a:pPr/>
              <a:t>‹#›</a:t>
            </a:fld>
            <a:endParaRPr lang="sk-SK"/>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sk-SK"/>
              <a:t>Upravte štýly predlohy textu</a:t>
            </a:r>
          </a:p>
        </p:txBody>
      </p:sp>
      <p:sp>
        <p:nvSpPr>
          <p:cNvPr id="3" name="Zástupný symbol zvislého textu 2"/>
          <p:cNvSpPr>
            <a:spLocks noGrp="1"/>
          </p:cNvSpPr>
          <p:nvPr>
            <p:ph type="body" orient="vert" idx="1" hasCustomPrompt="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D8DAFC1-40C0-429F-A8B9-3CEF2DB091B5}" type="slidenum">
              <a:rPr lang="sk-SK" smtClean="0"/>
              <a:pPr/>
              <a:t>‹#›</a:t>
            </a:fld>
            <a:endParaRPr lang="sk-SK"/>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hasCustomPrompt="1"/>
          </p:nvPr>
        </p:nvSpPr>
        <p:spPr>
          <a:xfrm>
            <a:off x="8724900" y="365125"/>
            <a:ext cx="2628900" cy="5811838"/>
          </a:xfrm>
        </p:spPr>
        <p:txBody>
          <a:bodyPr vert="eaVert"/>
          <a:lstStyle/>
          <a:p>
            <a:r>
              <a:rPr lang="sk-SK"/>
              <a:t>Upravte štýly predlohy textu</a:t>
            </a:r>
          </a:p>
        </p:txBody>
      </p:sp>
      <p:sp>
        <p:nvSpPr>
          <p:cNvPr id="3" name="Zástupný symbol zvislého textu 2"/>
          <p:cNvSpPr>
            <a:spLocks noGrp="1"/>
          </p:cNvSpPr>
          <p:nvPr>
            <p:ph type="body" orient="vert" idx="1" hasCustomPrompt="1"/>
          </p:nvPr>
        </p:nvSpPr>
        <p:spPr>
          <a:xfrm>
            <a:off x="838200"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D8DAFC1-40C0-429F-A8B9-3CEF2DB091B5}" type="slidenum">
              <a:rPr lang="sk-SK" smtClean="0"/>
              <a:pPr/>
              <a:t>‹#›</a:t>
            </a:fld>
            <a:endParaRPr lang="sk-SK"/>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sk-SK"/>
              <a:t>Upravte štýly predlohy textu</a:t>
            </a:r>
          </a:p>
        </p:txBody>
      </p:sp>
      <p:sp>
        <p:nvSpPr>
          <p:cNvPr id="3" name="Zástupný symbol obsahu 2"/>
          <p:cNvSpPr>
            <a:spLocks noGrp="1"/>
          </p:cNvSpPr>
          <p:nvPr>
            <p:ph idx="1" hasCustomPrompt="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D8DAFC1-40C0-429F-A8B9-3CEF2DB091B5}" type="slidenum">
              <a:rPr lang="sk-SK" smtClean="0"/>
              <a:pPr/>
              <a:t>‹#›</a:t>
            </a:fld>
            <a:endParaRPr lang="sk-SK"/>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1850" y="1709738"/>
            <a:ext cx="10515600" cy="2852737"/>
          </a:xfrm>
        </p:spPr>
        <p:txBody>
          <a:bodyPr anchor="b"/>
          <a:lstStyle>
            <a:lvl1pPr>
              <a:defRPr sz="6000"/>
            </a:lvl1pPr>
          </a:lstStyle>
          <a:p>
            <a:r>
              <a:rPr lang="sk-SK"/>
              <a:t>Upravte štýly predlohy textu</a:t>
            </a:r>
          </a:p>
        </p:txBody>
      </p:sp>
      <p:sp>
        <p:nvSpPr>
          <p:cNvPr id="3" name="Zástupný symbol textu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Zástupný symbol dátumu 3"/>
          <p:cNvSpPr>
            <a:spLocks noGrp="1"/>
          </p:cNvSpPr>
          <p:nvPr>
            <p:ph type="dt" sz="half" idx="10"/>
          </p:nvPr>
        </p:nvSpPr>
        <p:spPr/>
        <p:txBody>
          <a:bodyPr/>
          <a:lstStyle/>
          <a:p>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D8DAFC1-40C0-429F-A8B9-3CEF2DB091B5}" type="slidenum">
              <a:rPr lang="sk-SK" smtClean="0"/>
              <a:pPr/>
              <a:t>‹#›</a:t>
            </a:fld>
            <a:endParaRPr lang="sk-SK"/>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sk-SK"/>
              <a:t>Upravte štýly predlohy textu</a:t>
            </a:r>
          </a:p>
        </p:txBody>
      </p:sp>
      <p:sp>
        <p:nvSpPr>
          <p:cNvPr id="3" name="Zástupný symbol obsahu 2"/>
          <p:cNvSpPr>
            <a:spLocks noGrp="1"/>
          </p:cNvSpPr>
          <p:nvPr>
            <p:ph sz="half" idx="1" hasCustomPrompt="1"/>
          </p:nvPr>
        </p:nvSpPr>
        <p:spPr>
          <a:xfrm>
            <a:off x="838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hasCustomPrompt="1"/>
          </p:nvPr>
        </p:nvSpPr>
        <p:spPr>
          <a:xfrm>
            <a:off x="6172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D8DAFC1-40C0-429F-A8B9-3CEF2DB091B5}" type="slidenum">
              <a:rPr lang="sk-SK" smtClean="0"/>
              <a:pPr/>
              <a:t>‹#›</a:t>
            </a:fld>
            <a:endParaRPr lang="sk-SK"/>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365125"/>
            <a:ext cx="10515600" cy="1325563"/>
          </a:xfrm>
        </p:spPr>
        <p:txBody>
          <a:bodyPr/>
          <a:lstStyle/>
          <a:p>
            <a:r>
              <a:rPr lang="sk-SK"/>
              <a:t>Upravte štýly predlohy textu</a:t>
            </a:r>
          </a:p>
        </p:txBody>
      </p:sp>
      <p:sp>
        <p:nvSpPr>
          <p:cNvPr id="3" name="Zástupný symbol text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symbol obsahu 3"/>
          <p:cNvSpPr>
            <a:spLocks noGrp="1"/>
          </p:cNvSpPr>
          <p:nvPr>
            <p:ph sz="half" idx="2" hasCustomPrompt="1"/>
          </p:nvPr>
        </p:nvSpPr>
        <p:spPr>
          <a:xfrm>
            <a:off x="839788"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symbol obsahu 5"/>
          <p:cNvSpPr>
            <a:spLocks noGrp="1"/>
          </p:cNvSpPr>
          <p:nvPr>
            <p:ph sz="quarter" idx="4" hasCustomPrompt="1"/>
          </p:nvPr>
        </p:nvSpPr>
        <p:spPr>
          <a:xfrm>
            <a:off x="6172200"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9D8DAFC1-40C0-429F-A8B9-3CEF2DB091B5}" type="slidenum">
              <a:rPr lang="sk-SK" smtClean="0"/>
              <a:pPr/>
              <a:t>‹#›</a:t>
            </a:fld>
            <a:endParaRPr lang="sk-SK"/>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394200" y="342901"/>
            <a:ext cx="7429500" cy="6096000"/>
          </a:xfrm>
        </p:spPr>
        <p:txBody>
          <a:bodyPr/>
          <a:lstStyle>
            <a:lvl1pPr>
              <a:defRPr>
                <a:solidFill>
                  <a:schemeClr val="accent3">
                    <a:lumMod val="50000"/>
                  </a:schemeClr>
                </a:solidFill>
              </a:defRPr>
            </a:lvl1pPr>
          </a:lstStyle>
          <a:p>
            <a:r>
              <a:rPr lang="sk-SK"/>
              <a:t>Upravte štýly predlohy textu</a:t>
            </a:r>
            <a:endParaRPr lang="sk-SK"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9D8DAFC1-40C0-429F-A8B9-3CEF2DB091B5}" type="slidenum">
              <a:rPr lang="sk-SK" smtClean="0"/>
              <a:pPr/>
              <a:t>‹#›</a:t>
            </a:fld>
            <a:endParaRPr lang="sk-SK"/>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457200"/>
            <a:ext cx="3932237" cy="1600200"/>
          </a:xfrm>
        </p:spPr>
        <p:txBody>
          <a:bodyPr anchor="b"/>
          <a:lstStyle>
            <a:lvl1pPr>
              <a:defRPr sz="3200"/>
            </a:lvl1pPr>
          </a:lstStyle>
          <a:p>
            <a:r>
              <a:rPr lang="sk-SK"/>
              <a:t>Upravte štýly predlohy textu</a:t>
            </a:r>
          </a:p>
        </p:txBody>
      </p:sp>
      <p:sp>
        <p:nvSpPr>
          <p:cNvPr id="3" name="Zástupný symbol obsah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symbol dátumu 4"/>
          <p:cNvSpPr>
            <a:spLocks noGrp="1"/>
          </p:cNvSpPr>
          <p:nvPr>
            <p:ph type="dt" sz="half" idx="10"/>
          </p:nvPr>
        </p:nvSpPr>
        <p:spPr/>
        <p:txBody>
          <a:bodyPr/>
          <a:lstStyle/>
          <a:p>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D8DAFC1-40C0-429F-A8B9-3CEF2DB091B5}" type="slidenum">
              <a:rPr lang="sk-SK" smtClean="0"/>
              <a:pPr/>
              <a:t>‹#›</a:t>
            </a:fld>
            <a:endParaRPr lang="sk-SK"/>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457200"/>
            <a:ext cx="3932237" cy="1600200"/>
          </a:xfrm>
        </p:spPr>
        <p:txBody>
          <a:bodyPr anchor="b"/>
          <a:lstStyle>
            <a:lvl1pPr>
              <a:defRPr sz="3200"/>
            </a:lvl1pPr>
          </a:lstStyle>
          <a:p>
            <a:r>
              <a:rPr lang="sk-SK"/>
              <a:t>Upravte štýly predlohy textu</a:t>
            </a:r>
          </a:p>
        </p:txBody>
      </p:sp>
      <p:sp>
        <p:nvSpPr>
          <p:cNvPr id="3" name="Zástupný symbol obrázka 2"/>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p>
        </p:txBody>
      </p:sp>
      <p:sp>
        <p:nvSpPr>
          <p:cNvPr id="4" name="Zástupný symbol tex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symbol dátumu 4"/>
          <p:cNvSpPr>
            <a:spLocks noGrp="1"/>
          </p:cNvSpPr>
          <p:nvPr>
            <p:ph type="dt" sz="half" idx="10"/>
          </p:nvPr>
        </p:nvSpPr>
        <p:spPr/>
        <p:txBody>
          <a:bodyPr/>
          <a:lstStyle/>
          <a:p>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D8DAFC1-40C0-429F-A8B9-3CEF2DB091B5}" type="slidenum">
              <a:rPr lang="sk-SK" smtClean="0"/>
              <a:pPr/>
              <a:t>‹#›</a:t>
            </a:fld>
            <a:endParaRPr lang="sk-SK"/>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Upravte štýly predlohy textu</a:t>
            </a:r>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64863" y="6452394"/>
            <a:ext cx="1440000" cy="360000"/>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sk-SK"/>
          </a:p>
        </p:txBody>
      </p:sp>
      <p:sp>
        <p:nvSpPr>
          <p:cNvPr id="5" name="Zástupný symbol päty 4"/>
          <p:cNvSpPr>
            <a:spLocks noGrp="1"/>
          </p:cNvSpPr>
          <p:nvPr>
            <p:ph type="ftr" sz="quarter" idx="3"/>
          </p:nvPr>
        </p:nvSpPr>
        <p:spPr>
          <a:xfrm>
            <a:off x="1776000" y="6452394"/>
            <a:ext cx="8640000" cy="360000"/>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4863" y="198108"/>
            <a:ext cx="720000" cy="360000"/>
          </a:xfrm>
          <a:prstGeom prst="rect">
            <a:avLst/>
          </a:prstGeom>
        </p:spPr>
        <p:txBody>
          <a:bodyPr vert="horz" lIns="91440" tIns="45720" rIns="91440" bIns="45720" rtlCol="0" anchor="ctr"/>
          <a:lstStyle>
            <a:lvl1pPr algn="r">
              <a:defRPr sz="1800">
                <a:solidFill>
                  <a:schemeClr val="tx1">
                    <a:tint val="75000"/>
                  </a:schemeClr>
                </a:solidFill>
              </a:defRPr>
            </a:lvl1pPr>
          </a:lstStyle>
          <a:p>
            <a:fld id="{9D8DAFC1-40C0-429F-A8B9-3CEF2DB091B5}" type="slidenum">
              <a:rPr lang="sk-SK" smtClean="0"/>
              <a:pPr/>
              <a:t>‹#›</a:t>
            </a:fld>
            <a:endParaRPr lang="sk-SK"/>
          </a:p>
        </p:txBody>
      </p:sp>
      <p:cxnSp>
        <p:nvCxnSpPr>
          <p:cNvPr id="7" name="Rovná spojnica 6"/>
          <p:cNvCxnSpPr/>
          <p:nvPr userDrawn="1"/>
        </p:nvCxnSpPr>
        <p:spPr>
          <a:xfrm>
            <a:off x="822963" y="-1"/>
            <a:ext cx="0" cy="252000"/>
          </a:xfrm>
          <a:prstGeom prst="line">
            <a:avLst/>
          </a:prstGeom>
          <a:ln w="28575">
            <a:solidFill>
              <a:srgbClr val="DDDDDD"/>
            </a:solidFill>
          </a:ln>
        </p:spPr>
        <p:style>
          <a:lnRef idx="1">
            <a:schemeClr val="accent3"/>
          </a:lnRef>
          <a:fillRef idx="0">
            <a:schemeClr val="accent3"/>
          </a:fillRef>
          <a:effectRef idx="0">
            <a:schemeClr val="accent3"/>
          </a:effectRef>
          <a:fontRef idx="minor">
            <a:schemeClr val="tx1"/>
          </a:fontRef>
        </p:style>
      </p:cxnSp>
      <p:cxnSp>
        <p:nvCxnSpPr>
          <p:cNvPr id="8" name="Rovná spojnica 7"/>
          <p:cNvCxnSpPr/>
          <p:nvPr userDrawn="1"/>
        </p:nvCxnSpPr>
        <p:spPr>
          <a:xfrm>
            <a:off x="822963" y="251999"/>
            <a:ext cx="0" cy="252000"/>
          </a:xfrm>
          <a:prstGeom prst="line">
            <a:avLst/>
          </a:prstGeom>
          <a:ln w="28575">
            <a:solidFill>
              <a:srgbClr val="1C37A8"/>
            </a:solidFill>
          </a:ln>
        </p:spPr>
        <p:style>
          <a:lnRef idx="1">
            <a:schemeClr val="accent3"/>
          </a:lnRef>
          <a:fillRef idx="0">
            <a:schemeClr val="accent3"/>
          </a:fillRef>
          <a:effectRef idx="0">
            <a:schemeClr val="accent3"/>
          </a:effectRef>
          <a:fontRef idx="minor">
            <a:schemeClr val="tx1"/>
          </a:fontRef>
        </p:style>
      </p:cxnSp>
      <p:cxnSp>
        <p:nvCxnSpPr>
          <p:cNvPr id="9" name="Rovná spojnica 8"/>
          <p:cNvCxnSpPr/>
          <p:nvPr userDrawn="1"/>
        </p:nvCxnSpPr>
        <p:spPr>
          <a:xfrm>
            <a:off x="822963" y="503999"/>
            <a:ext cx="0" cy="25200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pic>
        <p:nvPicPr>
          <p:cNvPr id="10" name="Obrázok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91245" y="6340902"/>
            <a:ext cx="1579312" cy="370269"/>
          </a:xfrm>
          <a:prstGeom prst="rect">
            <a:avLst/>
          </a:prstGeom>
        </p:spPr>
      </p:pic>
      <p:cxnSp>
        <p:nvCxnSpPr>
          <p:cNvPr id="11" name="Rovná spojnica 10"/>
          <p:cNvCxnSpPr/>
          <p:nvPr userDrawn="1"/>
        </p:nvCxnSpPr>
        <p:spPr>
          <a:xfrm>
            <a:off x="0" y="6454777"/>
            <a:ext cx="10404000" cy="0"/>
          </a:xfrm>
          <a:prstGeom prst="line">
            <a:avLst/>
          </a:prstGeom>
          <a:ln w="12700">
            <a:solidFill>
              <a:srgbClr val="E8E8E8"/>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t="-9000" b="-9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394200" y="342901"/>
            <a:ext cx="6934200" cy="5661659"/>
          </a:xfrm>
        </p:spPr>
        <p:txBody>
          <a:bodyPr/>
          <a:lstStyle/>
          <a:p>
            <a:pPr algn="ctr"/>
            <a:r>
              <a:rPr lang="sk-SK" sz="4000" b="1" dirty="0">
                <a:solidFill>
                  <a:schemeClr val="accent1">
                    <a:lumMod val="50000"/>
                  </a:schemeClr>
                </a:solidFill>
                <a:effectLst>
                  <a:outerShdw blurRad="38100" dist="38100" dir="2700000" algn="tl">
                    <a:srgbClr val="000000">
                      <a:alpha val="43137"/>
                    </a:srgbClr>
                  </a:outerShdw>
                </a:effectLst>
              </a:rPr>
              <a:t>Aplikačná prax pri povoľovaní a kontrole malých zdrojov znečisťovania ovzdušia</a:t>
            </a:r>
            <a:br>
              <a:rPr lang="sk-SK" sz="4000" b="1" dirty="0">
                <a:solidFill>
                  <a:schemeClr val="accent1">
                    <a:lumMod val="50000"/>
                  </a:schemeClr>
                </a:solidFill>
                <a:effectLst>
                  <a:outerShdw blurRad="38100" dist="38100" dir="2700000" algn="tl">
                    <a:srgbClr val="000000">
                      <a:alpha val="43137"/>
                    </a:srgbClr>
                  </a:outerShdw>
                </a:effectLst>
              </a:rPr>
            </a:br>
            <a:br>
              <a:rPr lang="sk-SK" sz="4000" b="1" dirty="0">
                <a:effectLst>
                  <a:outerShdw blurRad="38100" dist="38100" dir="2700000" algn="tl">
                    <a:srgbClr val="000000">
                      <a:alpha val="43137"/>
                    </a:srgbClr>
                  </a:outerShdw>
                </a:effectLst>
              </a:rPr>
            </a:br>
            <a:endParaRPr lang="sk-SK" sz="3600" dirty="0">
              <a:ea typeface="+mj-lt"/>
              <a:cs typeface="+mj-lt"/>
            </a:endParaRPr>
          </a:p>
        </p:txBody>
      </p:sp>
      <p:cxnSp>
        <p:nvCxnSpPr>
          <p:cNvPr id="3" name="Rovná spojnica 2"/>
          <p:cNvCxnSpPr/>
          <p:nvPr/>
        </p:nvCxnSpPr>
        <p:spPr>
          <a:xfrm>
            <a:off x="4010526" y="0"/>
            <a:ext cx="0" cy="2880000"/>
          </a:xfrm>
          <a:prstGeom prst="line">
            <a:avLst/>
          </a:prstGeom>
          <a:ln w="28575">
            <a:solidFill>
              <a:srgbClr val="DDDDDD"/>
            </a:solidFill>
          </a:ln>
        </p:spPr>
        <p:style>
          <a:lnRef idx="1">
            <a:schemeClr val="accent3"/>
          </a:lnRef>
          <a:fillRef idx="0">
            <a:schemeClr val="accent3"/>
          </a:fillRef>
          <a:effectRef idx="0">
            <a:schemeClr val="accent3"/>
          </a:effectRef>
          <a:fontRef idx="minor">
            <a:schemeClr val="tx1"/>
          </a:fontRef>
        </p:style>
      </p:cxnSp>
      <p:cxnSp>
        <p:nvCxnSpPr>
          <p:cNvPr id="4" name="Rovná spojnica 3"/>
          <p:cNvCxnSpPr/>
          <p:nvPr/>
        </p:nvCxnSpPr>
        <p:spPr>
          <a:xfrm>
            <a:off x="4010526" y="2880000"/>
            <a:ext cx="0" cy="1152000"/>
          </a:xfrm>
          <a:prstGeom prst="line">
            <a:avLst/>
          </a:prstGeom>
          <a:ln w="28575">
            <a:solidFill>
              <a:srgbClr val="1F3FA5"/>
            </a:solidFill>
          </a:ln>
        </p:spPr>
        <p:style>
          <a:lnRef idx="1">
            <a:schemeClr val="accent3"/>
          </a:lnRef>
          <a:fillRef idx="0">
            <a:schemeClr val="accent3"/>
          </a:fillRef>
          <a:effectRef idx="0">
            <a:schemeClr val="accent3"/>
          </a:effectRef>
          <a:fontRef idx="minor">
            <a:schemeClr val="tx1"/>
          </a:fontRef>
        </p:style>
      </p:cxnSp>
      <p:cxnSp>
        <p:nvCxnSpPr>
          <p:cNvPr id="5" name="Rovná spojnica 4"/>
          <p:cNvCxnSpPr/>
          <p:nvPr/>
        </p:nvCxnSpPr>
        <p:spPr>
          <a:xfrm>
            <a:off x="4010526" y="3978000"/>
            <a:ext cx="0" cy="288000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pic>
        <p:nvPicPr>
          <p:cNvPr id="6" name="Obrázo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50" y="3112611"/>
            <a:ext cx="2929310" cy="686776"/>
          </a:xfrm>
          <a:prstGeom prst="rect">
            <a:avLst/>
          </a:prstGeom>
        </p:spPr>
      </p:pic>
      <p:sp>
        <p:nvSpPr>
          <p:cNvPr id="9" name="CustomShape 5"/>
          <p:cNvSpPr/>
          <p:nvPr/>
        </p:nvSpPr>
        <p:spPr bwMode="auto">
          <a:xfrm>
            <a:off x="7320183" y="5118669"/>
            <a:ext cx="4304160" cy="114766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nchor="t"/>
          <a:lstStyle/>
          <a:p>
            <a:pPr algn="r">
              <a:defRPr/>
            </a:pPr>
            <a:r>
              <a:rPr lang="sk-SK" b="1" dirty="0">
                <a:solidFill>
                  <a:srgbClr val="1C37A8"/>
                </a:solidFill>
                <a:effectLst>
                  <a:outerShdw blurRad="38100" dist="38100" dir="2700000" algn="tl">
                    <a:srgbClr val="000000">
                      <a:alpha val="43137"/>
                    </a:srgbClr>
                  </a:outerShdw>
                </a:effectLst>
                <a:latin typeface="+mj-lt"/>
                <a:ea typeface="+mj-ea"/>
                <a:cs typeface="+mj-cs"/>
              </a:rPr>
              <a:t>Sekcia zmeny klímy a ochrany ovzdušia</a:t>
            </a:r>
            <a:br>
              <a:rPr b="1" dirty="0">
                <a:solidFill>
                  <a:srgbClr val="1C37A8"/>
                </a:solidFill>
                <a:effectLst>
                  <a:outerShdw blurRad="38100" dist="38100" dir="2700000" algn="tl">
                    <a:srgbClr val="000000">
                      <a:alpha val="43137"/>
                    </a:srgbClr>
                  </a:outerShdw>
                </a:effectLst>
                <a:latin typeface="+mj-lt"/>
                <a:ea typeface="+mj-ea"/>
                <a:cs typeface="+mj-cs"/>
              </a:rPr>
            </a:br>
            <a:r>
              <a:rPr lang="sk-SK" b="1" dirty="0">
                <a:solidFill>
                  <a:srgbClr val="1C37A8"/>
                </a:solidFill>
                <a:effectLst>
                  <a:outerShdw blurRad="38100" dist="38100" dir="2700000" algn="tl">
                    <a:srgbClr val="000000">
                      <a:alpha val="43137"/>
                    </a:srgbClr>
                  </a:outerShdw>
                </a:effectLst>
                <a:latin typeface="+mj-lt"/>
                <a:ea typeface="+mj-ea"/>
                <a:cs typeface="+mj-cs"/>
              </a:rPr>
              <a:t>Odbor ochrany ovzdušia</a:t>
            </a:r>
          </a:p>
          <a:p>
            <a:pPr algn="r">
              <a:defRPr/>
            </a:pPr>
            <a:r>
              <a:rPr lang="sk-SK" b="1" dirty="0">
                <a:solidFill>
                  <a:schemeClr val="accent1">
                    <a:lumMod val="50000"/>
                  </a:schemeClr>
                </a:solidFill>
                <a:effectLst>
                  <a:outerShdw blurRad="38100" dist="38100" dir="2700000" algn="tl">
                    <a:srgbClr val="000000">
                      <a:alpha val="43137"/>
                    </a:srgbClr>
                  </a:outerShdw>
                </a:effectLst>
                <a:latin typeface="+mj-lt"/>
                <a:ea typeface="+mj-ea"/>
                <a:cs typeface="+mj-cs"/>
              </a:rPr>
              <a:t>Ing. Jarmila Hrubá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824" y="265374"/>
            <a:ext cx="10813869" cy="544524"/>
          </a:xfrm>
        </p:spPr>
        <p:txBody>
          <a:bodyPr>
            <a:normAutofit/>
          </a:bodyPr>
          <a:lstStyle/>
          <a:p>
            <a:pPr lvl="1" algn="ctr" rtl="0">
              <a:lnSpc>
                <a:spcPct val="90000"/>
              </a:lnSpc>
              <a:spcBef>
                <a:spcPct val="0"/>
              </a:spcBef>
            </a:pPr>
            <a:r>
              <a:rPr lang="sk-SK" sz="3000" b="1" dirty="0">
                <a:solidFill>
                  <a:schemeClr val="bg2">
                    <a:lumMod val="50000"/>
                  </a:schemeClr>
                </a:solidFill>
                <a:effectLst>
                  <a:outerShdw blurRad="38100" dist="38100" dir="2700000" algn="tl">
                    <a:srgbClr val="000000">
                      <a:alpha val="43137"/>
                    </a:srgbClr>
                  </a:outerShdw>
                </a:effectLst>
                <a:latin typeface="+mj-lt"/>
                <a:ea typeface="+mj-ea"/>
                <a:cs typeface="+mj-cs"/>
              </a:rPr>
              <a:t>Povoľovanie zdrojov</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10</a:t>
            </a:fld>
            <a:endParaRPr lang="sk-SK" dirty="0"/>
          </a:p>
        </p:txBody>
      </p:sp>
      <p:sp>
        <p:nvSpPr>
          <p:cNvPr id="9" name="Zástupný objekt pre obsah 8"/>
          <p:cNvSpPr>
            <a:spLocks noGrp="1"/>
          </p:cNvSpPr>
          <p:nvPr>
            <p:ph idx="1"/>
          </p:nvPr>
        </p:nvSpPr>
        <p:spPr>
          <a:xfrm>
            <a:off x="330926" y="809898"/>
            <a:ext cx="11337767" cy="5869576"/>
          </a:xfrm>
        </p:spPr>
        <p:txBody>
          <a:bodyPr>
            <a:noAutofit/>
          </a:bodyPr>
          <a:lstStyle/>
          <a:p>
            <a:pPr marL="0" lvl="1" indent="0">
              <a:spcBef>
                <a:spcPts val="800"/>
              </a:spcBef>
              <a:buNone/>
            </a:pPr>
            <a:r>
              <a:rPr lang="sk-SK" b="1" dirty="0">
                <a:solidFill>
                  <a:srgbClr val="FF0000"/>
                </a:solidFill>
              </a:rPr>
              <a:t>Otázka č. 3:</a:t>
            </a:r>
          </a:p>
          <a:p>
            <a:pPr marL="457200" lvl="1" indent="0">
              <a:buNone/>
            </a:pPr>
            <a:r>
              <a:rPr lang="sk-SK" sz="2000" dirty="0">
                <a:solidFill>
                  <a:schemeClr val="accent1">
                    <a:lumMod val="75000"/>
                  </a:schemeClr>
                </a:solidFill>
              </a:rPr>
              <a:t>Vysvetlenie jednotlivých položiek, ktoré sa majú uviesť pri povoľovaní MZZO, ako napr. </a:t>
            </a:r>
          </a:p>
          <a:p>
            <a:pPr lvl="1">
              <a:spcBef>
                <a:spcPts val="0"/>
              </a:spcBef>
            </a:pPr>
            <a:r>
              <a:rPr lang="sk-SK" sz="2000" dirty="0">
                <a:solidFill>
                  <a:schemeClr val="accent1">
                    <a:lumMod val="75000"/>
                  </a:schemeClr>
                </a:solidFill>
              </a:rPr>
              <a:t>vymedzenie, začlenenie  a kategóriu stacionárneho zdroja - čo tam všetko  uviesť, keď sa jedná napr.  o kotol na drevo do 0,1MW</a:t>
            </a:r>
          </a:p>
          <a:p>
            <a:pPr lvl="1">
              <a:spcBef>
                <a:spcPts val="0"/>
              </a:spcBef>
            </a:pPr>
            <a:r>
              <a:rPr lang="sk-SK" sz="2000" dirty="0">
                <a:solidFill>
                  <a:schemeClr val="accent1">
                    <a:lumMod val="75000"/>
                  </a:schemeClr>
                </a:solidFill>
              </a:rPr>
              <a:t>používané palivá - vieme uviesť</a:t>
            </a:r>
          </a:p>
          <a:p>
            <a:pPr lvl="1">
              <a:spcBef>
                <a:spcPts val="0"/>
              </a:spcBef>
            </a:pPr>
            <a:r>
              <a:rPr lang="sk-SK" sz="2000" dirty="0">
                <a:solidFill>
                  <a:schemeClr val="accent1">
                    <a:lumMod val="75000"/>
                  </a:schemeClr>
                </a:solidFill>
              </a:rPr>
              <a:t>technické požiadavky na stacionárny zdroj a jeho zariadenia  (čo  všetko uviesť)</a:t>
            </a:r>
          </a:p>
          <a:p>
            <a:pPr marL="0" lvl="1" indent="0">
              <a:spcBef>
                <a:spcPts val="800"/>
              </a:spcBef>
              <a:buNone/>
            </a:pPr>
            <a:r>
              <a:rPr lang="sk-SK" b="1" dirty="0">
                <a:solidFill>
                  <a:srgbClr val="FF0000"/>
                </a:solidFill>
              </a:rPr>
              <a:t>Odpoveď 1 - </a:t>
            </a:r>
            <a:r>
              <a:rPr lang="sk-SK" dirty="0">
                <a:solidFill>
                  <a:schemeClr val="accent1">
                    <a:lumMod val="75000"/>
                  </a:schemeClr>
                </a:solidFill>
              </a:rPr>
              <a:t>Vymedzenie zdroja:</a:t>
            </a:r>
            <a:endParaRPr lang="sk-SK" b="1" dirty="0">
              <a:solidFill>
                <a:srgbClr val="FF0000"/>
              </a:solidFill>
            </a:endParaRPr>
          </a:p>
          <a:p>
            <a:pPr marL="0" indent="0">
              <a:spcBef>
                <a:spcPts val="600"/>
              </a:spcBef>
              <a:buNone/>
            </a:pPr>
            <a:r>
              <a:rPr lang="sk-SK" sz="2000" dirty="0">
                <a:solidFill>
                  <a:schemeClr val="accent1">
                    <a:lumMod val="75000"/>
                  </a:schemeClr>
                </a:solidFill>
              </a:rPr>
              <a:t>Do vymedzenia zdroja je potrebné uviesť názov (ak je to možné), z akých zariadení pozostáva, kapacitu a umiestnenie.</a:t>
            </a:r>
          </a:p>
          <a:p>
            <a:pPr marL="0" lvl="1" indent="0">
              <a:lnSpc>
                <a:spcPct val="100000"/>
              </a:lnSpc>
              <a:spcBef>
                <a:spcPts val="600"/>
              </a:spcBef>
              <a:buNone/>
            </a:pPr>
            <a:r>
              <a:rPr lang="sk-SK" sz="2000" dirty="0">
                <a:solidFill>
                  <a:schemeClr val="accent1">
                    <a:lumMod val="75000"/>
                  </a:schemeClr>
                </a:solidFill>
              </a:rPr>
              <a:t>Príklady:</a:t>
            </a:r>
          </a:p>
          <a:p>
            <a:pPr marL="342900" lvl="1" indent="-342900">
              <a:lnSpc>
                <a:spcPct val="100000"/>
              </a:lnSpc>
              <a:spcBef>
                <a:spcPts val="0"/>
              </a:spcBef>
            </a:pPr>
            <a:r>
              <a:rPr lang="sk-SK" sz="2000" dirty="0">
                <a:solidFill>
                  <a:schemeClr val="accent1">
                    <a:lumMod val="75000"/>
                  </a:schemeClr>
                </a:solidFill>
              </a:rPr>
              <a:t>Vykurovanie a vetranie objektu „ABC “ VZT jednotkami s plynovým ohrevom s celkovým MTP 0,9 MW, lokalita Lamačská Brána - BA, </a:t>
            </a:r>
            <a:r>
              <a:rPr lang="sk-SK" sz="2000" dirty="0" err="1">
                <a:solidFill>
                  <a:schemeClr val="accent1">
                    <a:lumMod val="75000"/>
                  </a:schemeClr>
                </a:solidFill>
              </a:rPr>
              <a:t>parc</a:t>
            </a:r>
            <a:r>
              <a:rPr lang="sk-SK" sz="2000" dirty="0">
                <a:solidFill>
                  <a:schemeClr val="accent1">
                    <a:lumMod val="75000"/>
                  </a:schemeClr>
                </a:solidFill>
              </a:rPr>
              <a:t>. č. 2810/113.</a:t>
            </a:r>
          </a:p>
          <a:p>
            <a:pPr marL="342900" lvl="1" indent="-342900">
              <a:lnSpc>
                <a:spcPct val="100000"/>
              </a:lnSpc>
              <a:spcBef>
                <a:spcPts val="0"/>
              </a:spcBef>
            </a:pPr>
            <a:r>
              <a:rPr lang="sk-SK" sz="2000" dirty="0">
                <a:solidFill>
                  <a:schemeClr val="accent1">
                    <a:lumMod val="75000"/>
                  </a:schemeClr>
                </a:solidFill>
              </a:rPr>
              <a:t>Kotol na drevo s MTP 100 kW na spaľovanie biomasy, umiestnený v RD na Májovej ul. č. 1, Pezinok.</a:t>
            </a:r>
          </a:p>
          <a:p>
            <a:pPr marL="342900" lvl="1" indent="-342900">
              <a:lnSpc>
                <a:spcPct val="100000"/>
              </a:lnSpc>
              <a:spcBef>
                <a:spcPts val="0"/>
              </a:spcBef>
            </a:pPr>
            <a:r>
              <a:rPr lang="sk-SK" sz="2000" dirty="0">
                <a:solidFill>
                  <a:schemeClr val="accent1">
                    <a:lumMod val="75000"/>
                  </a:schemeClr>
                </a:solidFill>
              </a:rPr>
              <a:t>ČSPH na benzín a naftu s ročným obratom 80 m3, umiestnená v obci Veľký Biel, </a:t>
            </a:r>
            <a:r>
              <a:rPr lang="sk-SK" sz="2000" dirty="0" err="1">
                <a:solidFill>
                  <a:schemeClr val="accent1">
                    <a:lumMod val="75000"/>
                  </a:schemeClr>
                </a:solidFill>
              </a:rPr>
              <a:t>parc</a:t>
            </a:r>
            <a:r>
              <a:rPr lang="sk-SK" sz="2000" dirty="0">
                <a:solidFill>
                  <a:schemeClr val="accent1">
                    <a:lumMod val="75000"/>
                  </a:schemeClr>
                </a:solidFill>
              </a:rPr>
              <a:t>. č. 1120/33</a:t>
            </a:r>
          </a:p>
          <a:p>
            <a:pPr marL="342900" lvl="1" indent="-342900">
              <a:lnSpc>
                <a:spcPct val="100000"/>
              </a:lnSpc>
              <a:spcBef>
                <a:spcPts val="0"/>
              </a:spcBef>
            </a:pPr>
            <a:r>
              <a:rPr lang="sk-SK" sz="2000" dirty="0">
                <a:solidFill>
                  <a:schemeClr val="accent1">
                    <a:lumMod val="75000"/>
                  </a:schemeClr>
                </a:solidFill>
              </a:rPr>
              <a:t>Píla s kapacitou 10 m3/d s výrobou opracovaných hranolov a sušiarňou na biomasu s MTP 290 KW, umiestnená na Veternej ul. v obci Kanianka , </a:t>
            </a:r>
            <a:r>
              <a:rPr lang="sk-SK" sz="2000" dirty="0" err="1">
                <a:solidFill>
                  <a:schemeClr val="accent1">
                    <a:lumMod val="75000"/>
                  </a:schemeClr>
                </a:solidFill>
              </a:rPr>
              <a:t>parc</a:t>
            </a:r>
            <a:r>
              <a:rPr lang="sk-SK" sz="2000" dirty="0">
                <a:solidFill>
                  <a:schemeClr val="accent1">
                    <a:lumMod val="75000"/>
                  </a:schemeClr>
                </a:solidFill>
              </a:rPr>
              <a:t>. 32 </a:t>
            </a:r>
          </a:p>
          <a:p>
            <a:pPr marL="0" lvl="1" indent="0">
              <a:lnSpc>
                <a:spcPct val="100000"/>
              </a:lnSpc>
              <a:spcBef>
                <a:spcPts val="0"/>
              </a:spcBef>
              <a:buNone/>
            </a:pPr>
            <a:endParaRPr lang="sk-SK" sz="2000" dirty="0">
              <a:solidFill>
                <a:schemeClr val="accent1">
                  <a:lumMod val="75000"/>
                </a:schemeClr>
              </a:solidFill>
            </a:endParaRPr>
          </a:p>
          <a:p>
            <a:pPr marL="0" lvl="1" indent="0">
              <a:lnSpc>
                <a:spcPct val="100000"/>
              </a:lnSpc>
              <a:spcBef>
                <a:spcPts val="600"/>
              </a:spcBef>
              <a:buNone/>
            </a:pPr>
            <a:endParaRPr lang="sk-SK" sz="2000" dirty="0">
              <a:solidFill>
                <a:schemeClr val="accent1">
                  <a:lumMod val="75000"/>
                </a:schemeClr>
              </a:solidFill>
            </a:endParaRPr>
          </a:p>
        </p:txBody>
      </p:sp>
    </p:spTree>
    <p:extLst>
      <p:ext uri="{BB962C8B-B14F-4D97-AF65-F5344CB8AC3E}">
        <p14:creationId xmlns:p14="http://schemas.microsoft.com/office/powerpoint/2010/main" val="301870930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824" y="265374"/>
            <a:ext cx="10813869" cy="544524"/>
          </a:xfrm>
        </p:spPr>
        <p:txBody>
          <a:bodyPr>
            <a:normAutofit/>
          </a:bodyPr>
          <a:lstStyle/>
          <a:p>
            <a:pPr lvl="1" algn="ctr" rtl="0">
              <a:lnSpc>
                <a:spcPct val="90000"/>
              </a:lnSpc>
              <a:spcBef>
                <a:spcPct val="0"/>
              </a:spcBef>
            </a:pPr>
            <a:r>
              <a:rPr lang="sk-SK" sz="3000" b="1" dirty="0">
                <a:solidFill>
                  <a:schemeClr val="bg2">
                    <a:lumMod val="50000"/>
                  </a:schemeClr>
                </a:solidFill>
                <a:effectLst>
                  <a:outerShdw blurRad="38100" dist="38100" dir="2700000" algn="tl">
                    <a:srgbClr val="000000">
                      <a:alpha val="43137"/>
                    </a:srgbClr>
                  </a:outerShdw>
                </a:effectLst>
                <a:latin typeface="+mj-lt"/>
                <a:ea typeface="+mj-ea"/>
                <a:cs typeface="+mj-cs"/>
              </a:rPr>
              <a:t>Povoľovanie zdrojov</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11</a:t>
            </a:fld>
            <a:endParaRPr lang="sk-SK" dirty="0"/>
          </a:p>
        </p:txBody>
      </p:sp>
      <p:sp>
        <p:nvSpPr>
          <p:cNvPr id="9" name="Zástupný objekt pre obsah 8"/>
          <p:cNvSpPr>
            <a:spLocks noGrp="1"/>
          </p:cNvSpPr>
          <p:nvPr>
            <p:ph idx="1"/>
          </p:nvPr>
        </p:nvSpPr>
        <p:spPr>
          <a:xfrm>
            <a:off x="330926" y="875666"/>
            <a:ext cx="11337767" cy="5559968"/>
          </a:xfrm>
        </p:spPr>
        <p:txBody>
          <a:bodyPr>
            <a:noAutofit/>
          </a:bodyPr>
          <a:lstStyle/>
          <a:p>
            <a:pPr marL="0" lvl="1" indent="0">
              <a:spcBef>
                <a:spcPts val="800"/>
              </a:spcBef>
              <a:buNone/>
            </a:pPr>
            <a:r>
              <a:rPr lang="sk-SK" b="1" dirty="0">
                <a:solidFill>
                  <a:srgbClr val="FF0000"/>
                </a:solidFill>
              </a:rPr>
              <a:t>Otázka č. 3:</a:t>
            </a:r>
          </a:p>
          <a:p>
            <a:pPr marL="457200" lvl="1" indent="0">
              <a:buNone/>
            </a:pPr>
            <a:r>
              <a:rPr lang="sk-SK" sz="2000" dirty="0">
                <a:solidFill>
                  <a:schemeClr val="accent1">
                    <a:lumMod val="75000"/>
                  </a:schemeClr>
                </a:solidFill>
              </a:rPr>
              <a:t>Vysvetlenie jednotlivých položiek, ktoré sa majú uviesť pri povoľovaní MZZO, ako napr. </a:t>
            </a:r>
          </a:p>
          <a:p>
            <a:pPr lvl="1"/>
            <a:r>
              <a:rPr lang="sk-SK" sz="2000" dirty="0">
                <a:solidFill>
                  <a:schemeClr val="accent1">
                    <a:lumMod val="75000"/>
                  </a:schemeClr>
                </a:solidFill>
              </a:rPr>
              <a:t>vymedzenie, začlenenie  a kategóriu stacionárneho zdroja - čo tam všetko  uviesť, keď sa jedná napr.  o kotol na drevo do 0,1MW</a:t>
            </a:r>
          </a:p>
          <a:p>
            <a:pPr marL="0" lvl="1" indent="0">
              <a:spcBef>
                <a:spcPts val="800"/>
              </a:spcBef>
              <a:buNone/>
            </a:pPr>
            <a:r>
              <a:rPr lang="sk-SK" b="1" dirty="0">
                <a:solidFill>
                  <a:srgbClr val="FF0000"/>
                </a:solidFill>
              </a:rPr>
              <a:t>Odpoveď 2 - </a:t>
            </a:r>
            <a:r>
              <a:rPr lang="sk-SK" dirty="0">
                <a:solidFill>
                  <a:schemeClr val="accent1">
                    <a:lumMod val="75000"/>
                  </a:schemeClr>
                </a:solidFill>
              </a:rPr>
              <a:t>Začlenenie a kategória zdroja:</a:t>
            </a:r>
          </a:p>
          <a:p>
            <a:pPr>
              <a:spcBef>
                <a:spcPts val="500"/>
              </a:spcBef>
            </a:pPr>
            <a:r>
              <a:rPr lang="sk-SK" sz="2000" dirty="0">
                <a:solidFill>
                  <a:schemeClr val="accent1">
                    <a:lumMod val="75000"/>
                  </a:schemeClr>
                </a:solidFill>
              </a:rPr>
              <a:t>Kategorizácia zdrojov – </a:t>
            </a:r>
            <a:r>
              <a:rPr lang="sk-SK" sz="2000" dirty="0" err="1">
                <a:solidFill>
                  <a:schemeClr val="accent1">
                    <a:lumMod val="75000"/>
                  </a:schemeClr>
                </a:solidFill>
              </a:rPr>
              <a:t>príl</a:t>
            </a:r>
            <a:r>
              <a:rPr lang="sk-SK" sz="2000" dirty="0">
                <a:solidFill>
                  <a:schemeClr val="accent1">
                    <a:lumMod val="75000"/>
                  </a:schemeClr>
                </a:solidFill>
              </a:rPr>
              <a:t>. č. 1 časť I. vyhl. 248/2023 </a:t>
            </a:r>
            <a:r>
              <a:rPr lang="sk-SK" sz="2000" dirty="0" err="1">
                <a:solidFill>
                  <a:schemeClr val="accent1">
                    <a:lumMod val="75000"/>
                  </a:schemeClr>
                </a:solidFill>
              </a:rPr>
              <a:t>Z.z</a:t>
            </a:r>
            <a:r>
              <a:rPr lang="sk-SK" sz="2000" dirty="0">
                <a:solidFill>
                  <a:schemeClr val="accent1">
                    <a:lumMod val="75000"/>
                  </a:schemeClr>
                </a:solidFill>
              </a:rPr>
              <a:t>.</a:t>
            </a:r>
          </a:p>
          <a:p>
            <a:pPr>
              <a:spcBef>
                <a:spcPts val="300"/>
              </a:spcBef>
            </a:pPr>
            <a:r>
              <a:rPr lang="sk-SK" sz="2000" dirty="0">
                <a:solidFill>
                  <a:schemeClr val="accent1">
                    <a:lumMod val="75000"/>
                  </a:schemeClr>
                </a:solidFill>
              </a:rPr>
              <a:t>§ 3 ods. 2:  Ak ten istý prevádzkovateľ v rámci jedného funkčného a priestorového celku prevádzkuje viac technologických liniek alebo výrobných technických jednotiek, ktoré sú zaradené do rovnakej kategórie podľa prílohy č. 1, ich menovité kapacity sa na účely začlenenia stacionárneho zdroja sčítajú.</a:t>
            </a:r>
          </a:p>
          <a:p>
            <a:pPr>
              <a:spcBef>
                <a:spcPts val="300"/>
              </a:spcBef>
            </a:pPr>
            <a:r>
              <a:rPr lang="sk-SK" sz="2000" dirty="0">
                <a:solidFill>
                  <a:schemeClr val="accent1">
                    <a:lumMod val="75000"/>
                  </a:schemeClr>
                </a:solidFill>
              </a:rPr>
              <a:t>Pravidlá pre kategorizáciu a začleňovanie stacionárnych zdrojov</a:t>
            </a:r>
            <a:r>
              <a:rPr lang="sk-SK" dirty="0"/>
              <a:t> </a:t>
            </a:r>
            <a:r>
              <a:rPr lang="sk-SK" sz="2000" dirty="0">
                <a:solidFill>
                  <a:schemeClr val="accent1">
                    <a:lumMod val="75000"/>
                  </a:schemeClr>
                </a:solidFill>
              </a:rPr>
              <a:t>– </a:t>
            </a:r>
            <a:r>
              <a:rPr lang="sk-SK" sz="2000" dirty="0" err="1">
                <a:solidFill>
                  <a:schemeClr val="accent1">
                    <a:lumMod val="75000"/>
                  </a:schemeClr>
                </a:solidFill>
              </a:rPr>
              <a:t>príl</a:t>
            </a:r>
            <a:r>
              <a:rPr lang="sk-SK" sz="2000" dirty="0">
                <a:solidFill>
                  <a:schemeClr val="accent1">
                    <a:lumMod val="75000"/>
                  </a:schemeClr>
                </a:solidFill>
              </a:rPr>
              <a:t>. č. 1 časť II., písm. A vyhl. 248/2023</a:t>
            </a:r>
          </a:p>
          <a:p>
            <a:pPr marL="0" indent="0">
              <a:spcBef>
                <a:spcPts val="300"/>
              </a:spcBef>
              <a:buNone/>
            </a:pPr>
            <a:r>
              <a:rPr lang="sk-SK" sz="2000" dirty="0">
                <a:solidFill>
                  <a:schemeClr val="accent1">
                    <a:lumMod val="75000"/>
                  </a:schemeClr>
                </a:solidFill>
              </a:rPr>
              <a:t>Príklad:</a:t>
            </a:r>
          </a:p>
          <a:p>
            <a:pPr marL="0" indent="0">
              <a:spcBef>
                <a:spcPts val="300"/>
              </a:spcBef>
              <a:buNone/>
            </a:pPr>
            <a:r>
              <a:rPr lang="sk-SK" sz="2000" dirty="0">
                <a:solidFill>
                  <a:schemeClr val="accent1">
                    <a:lumMod val="75000"/>
                  </a:schemeClr>
                </a:solidFill>
              </a:rPr>
              <a:t>Krbová piecka s MTP do 8,0 kW na spaľovanie biomasy, umiestnená v RD na Májovej ul. č. 1, Pezinok.</a:t>
            </a:r>
          </a:p>
          <a:p>
            <a:pPr marL="0" indent="0">
              <a:spcBef>
                <a:spcPts val="300"/>
              </a:spcBef>
              <a:buNone/>
            </a:pPr>
            <a:r>
              <a:rPr lang="sk-SK" sz="2000" dirty="0">
                <a:solidFill>
                  <a:schemeClr val="accent1">
                    <a:lumMod val="75000"/>
                  </a:schemeClr>
                </a:solidFill>
              </a:rPr>
              <a:t>Začlenenie  a kategória stacionárneho zdroja podľa § 20 ods. 1 zákona o ochrane ovzdušia a podľa prílohy č. 1. k vyhláške MŽP SR č. 248/2023 Z. z.:</a:t>
            </a:r>
          </a:p>
          <a:p>
            <a:pPr marL="0" indent="0">
              <a:spcBef>
                <a:spcPts val="300"/>
              </a:spcBef>
              <a:buNone/>
            </a:pPr>
            <a:r>
              <a:rPr lang="sk-SK" sz="2000" dirty="0">
                <a:solidFill>
                  <a:schemeClr val="accent1">
                    <a:lumMod val="75000"/>
                  </a:schemeClr>
                </a:solidFill>
              </a:rPr>
              <a:t>malý zdroj znečisťovania ovzdušia, kategorizovaný</a:t>
            </a:r>
          </a:p>
          <a:p>
            <a:pPr marL="0" indent="0">
              <a:spcBef>
                <a:spcPts val="300"/>
              </a:spcBef>
              <a:buNone/>
            </a:pPr>
            <a:r>
              <a:rPr lang="sk-SK" sz="2000" dirty="0">
                <a:solidFill>
                  <a:schemeClr val="accent1">
                    <a:lumMod val="75000"/>
                  </a:schemeClr>
                </a:solidFill>
              </a:rPr>
              <a:t>1.1.3 Technologické celky obsahujúce spaľovacie zariadenia vrátane plynových turbín a stacionárnych spaľovacích motorov, s nainštalovaným súhrnným menovitým tepelným príkonom do 0,3 MW</a:t>
            </a:r>
          </a:p>
          <a:p>
            <a:pPr marL="0" indent="0">
              <a:buNone/>
            </a:pPr>
            <a:r>
              <a:rPr lang="sk-SK" sz="2200" dirty="0">
                <a:solidFill>
                  <a:schemeClr val="accent1">
                    <a:lumMod val="75000"/>
                  </a:schemeClr>
                </a:solidFill>
              </a:rPr>
              <a:t> </a:t>
            </a:r>
          </a:p>
          <a:p>
            <a:pPr marL="457200" lvl="1" indent="-457200">
              <a:lnSpc>
                <a:spcPct val="100000"/>
              </a:lnSpc>
              <a:spcBef>
                <a:spcPts val="600"/>
              </a:spcBef>
              <a:buFont typeface="Wingdings" panose="05000000000000000000" pitchFamily="2" charset="2"/>
              <a:buChar char="Ø"/>
            </a:pPr>
            <a:endParaRPr lang="sk-SK" b="1" dirty="0"/>
          </a:p>
        </p:txBody>
      </p:sp>
    </p:spTree>
    <p:extLst>
      <p:ext uri="{BB962C8B-B14F-4D97-AF65-F5344CB8AC3E}">
        <p14:creationId xmlns:p14="http://schemas.microsoft.com/office/powerpoint/2010/main" val="105093965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824" y="265374"/>
            <a:ext cx="10813869" cy="544524"/>
          </a:xfrm>
        </p:spPr>
        <p:txBody>
          <a:bodyPr>
            <a:normAutofit/>
          </a:bodyPr>
          <a:lstStyle/>
          <a:p>
            <a:pPr lvl="1" algn="ctr" rtl="0">
              <a:lnSpc>
                <a:spcPct val="90000"/>
              </a:lnSpc>
              <a:spcBef>
                <a:spcPct val="0"/>
              </a:spcBef>
            </a:pPr>
            <a:r>
              <a:rPr lang="sk-SK" sz="3000" b="1" dirty="0">
                <a:solidFill>
                  <a:schemeClr val="bg2">
                    <a:lumMod val="50000"/>
                  </a:schemeClr>
                </a:solidFill>
                <a:effectLst>
                  <a:outerShdw blurRad="38100" dist="38100" dir="2700000" algn="tl">
                    <a:srgbClr val="000000">
                      <a:alpha val="43137"/>
                    </a:srgbClr>
                  </a:outerShdw>
                </a:effectLst>
                <a:latin typeface="+mj-lt"/>
                <a:ea typeface="+mj-ea"/>
                <a:cs typeface="+mj-cs"/>
              </a:rPr>
              <a:t>Povoľovanie zdrojov</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12</a:t>
            </a:fld>
            <a:endParaRPr lang="sk-SK" dirty="0"/>
          </a:p>
        </p:txBody>
      </p:sp>
      <p:sp>
        <p:nvSpPr>
          <p:cNvPr id="9" name="Zástupný objekt pre obsah 8"/>
          <p:cNvSpPr>
            <a:spLocks noGrp="1"/>
          </p:cNvSpPr>
          <p:nvPr>
            <p:ph idx="1"/>
          </p:nvPr>
        </p:nvSpPr>
        <p:spPr>
          <a:xfrm>
            <a:off x="330926" y="809898"/>
            <a:ext cx="11337767" cy="5869576"/>
          </a:xfrm>
        </p:spPr>
        <p:txBody>
          <a:bodyPr>
            <a:noAutofit/>
          </a:bodyPr>
          <a:lstStyle/>
          <a:p>
            <a:pPr marL="0" lvl="1" indent="0">
              <a:spcBef>
                <a:spcPts val="800"/>
              </a:spcBef>
              <a:buNone/>
            </a:pPr>
            <a:r>
              <a:rPr lang="sk-SK" b="1" dirty="0">
                <a:solidFill>
                  <a:srgbClr val="FF0000"/>
                </a:solidFill>
              </a:rPr>
              <a:t>Otázka č. 3:</a:t>
            </a:r>
          </a:p>
          <a:p>
            <a:pPr marL="457200" lvl="1" indent="0">
              <a:buNone/>
            </a:pPr>
            <a:r>
              <a:rPr lang="sk-SK" sz="2000" dirty="0">
                <a:solidFill>
                  <a:schemeClr val="accent1">
                    <a:lumMod val="75000"/>
                  </a:schemeClr>
                </a:solidFill>
              </a:rPr>
              <a:t>Vysvetlenie jednotlivých položiek, ktoré sa majú uviesť pri povoľovaní MZZO, ako napr. </a:t>
            </a:r>
          </a:p>
          <a:p>
            <a:pPr lvl="1">
              <a:spcBef>
                <a:spcPts val="0"/>
              </a:spcBef>
            </a:pPr>
            <a:r>
              <a:rPr lang="sk-SK" sz="2000" dirty="0">
                <a:solidFill>
                  <a:schemeClr val="accent1">
                    <a:lumMod val="75000"/>
                  </a:schemeClr>
                </a:solidFill>
              </a:rPr>
              <a:t>vymedzenie, začlenenie  a kategóriu stacionárneho zdroja - čo tam všetko  uviesť, keď sa jedná napr.  o kotol na drevo do 0,1MW</a:t>
            </a:r>
          </a:p>
          <a:p>
            <a:pPr lvl="1">
              <a:spcBef>
                <a:spcPts val="0"/>
              </a:spcBef>
            </a:pPr>
            <a:r>
              <a:rPr lang="sk-SK" sz="2000" dirty="0">
                <a:solidFill>
                  <a:schemeClr val="accent1">
                    <a:lumMod val="75000"/>
                  </a:schemeClr>
                </a:solidFill>
              </a:rPr>
              <a:t>používané palivá - vieme uviesť</a:t>
            </a:r>
          </a:p>
          <a:p>
            <a:pPr lvl="1">
              <a:spcBef>
                <a:spcPts val="0"/>
              </a:spcBef>
            </a:pPr>
            <a:r>
              <a:rPr lang="sk-SK" sz="2000" dirty="0">
                <a:solidFill>
                  <a:schemeClr val="accent1">
                    <a:lumMod val="75000"/>
                  </a:schemeClr>
                </a:solidFill>
              </a:rPr>
              <a:t>technické požiadavky na stacionárny zdroj a jeho zariadenia  (čo  všetko uviesť)</a:t>
            </a:r>
          </a:p>
          <a:p>
            <a:pPr marL="0" lvl="1" indent="0">
              <a:spcBef>
                <a:spcPts val="800"/>
              </a:spcBef>
              <a:buNone/>
            </a:pPr>
            <a:r>
              <a:rPr lang="sk-SK" b="1" dirty="0">
                <a:solidFill>
                  <a:srgbClr val="FF0000"/>
                </a:solidFill>
              </a:rPr>
              <a:t>Odpoveď 3 - </a:t>
            </a:r>
            <a:r>
              <a:rPr lang="sk-SK" dirty="0">
                <a:solidFill>
                  <a:schemeClr val="accent1">
                    <a:lumMod val="75000"/>
                  </a:schemeClr>
                </a:solidFill>
              </a:rPr>
              <a:t>Vymedzenie zariadenia:</a:t>
            </a:r>
            <a:endParaRPr lang="sk-SK" b="1" dirty="0">
              <a:solidFill>
                <a:srgbClr val="FF0000"/>
              </a:solidFill>
            </a:endParaRPr>
          </a:p>
          <a:p>
            <a:pPr marL="0" indent="0">
              <a:buNone/>
            </a:pPr>
            <a:r>
              <a:rPr lang="sk-SK" sz="2000" dirty="0">
                <a:solidFill>
                  <a:schemeClr val="accent1">
                    <a:lumMod val="75000"/>
                  </a:schemeClr>
                </a:solidFill>
              </a:rPr>
              <a:t>Je potrebné rozlišovať medzi vymedzením zdroja a vymedzením zariadenia.</a:t>
            </a:r>
          </a:p>
          <a:p>
            <a:pPr marL="0" indent="0">
              <a:spcBef>
                <a:spcPts val="0"/>
              </a:spcBef>
              <a:buNone/>
            </a:pPr>
            <a:r>
              <a:rPr lang="sk-SK" sz="2000" dirty="0">
                <a:solidFill>
                  <a:schemeClr val="accent1">
                    <a:lumMod val="75000"/>
                  </a:schemeClr>
                </a:solidFill>
              </a:rPr>
              <a:t>Ak máme kotolňu, v ktorej sú umiestnené 3 kotle, každý s menovitým tepelným príkonom (MTP) 50 kW, tak pre účely vymedzenia zdroja sa tieto kotle spočítajú. Takže máme 1 zdroj s celkovým MTP 150 kW. Avšak pre účely vymedzenia zariadenia - kotle s príkonom do 30 kW sú malé spaľovacie zariadenia, ktoré sa podľa </a:t>
            </a:r>
            <a:r>
              <a:rPr lang="sk-SK" sz="2000" dirty="0" err="1">
                <a:solidFill>
                  <a:schemeClr val="accent1">
                    <a:lumMod val="75000"/>
                  </a:schemeClr>
                </a:solidFill>
              </a:rPr>
              <a:t>agregačných</a:t>
            </a:r>
            <a:r>
              <a:rPr lang="sk-SK" sz="2000" dirty="0">
                <a:solidFill>
                  <a:schemeClr val="accent1">
                    <a:lumMod val="75000"/>
                  </a:schemeClr>
                </a:solidFill>
              </a:rPr>
              <a:t> pravidiel nespočítavajú. Čiže ide 3 malé </a:t>
            </a:r>
            <a:r>
              <a:rPr lang="sk-SK" sz="2000" dirty="0" err="1">
                <a:solidFill>
                  <a:schemeClr val="accent1">
                    <a:lumMod val="75000"/>
                  </a:schemeClr>
                </a:solidFill>
              </a:rPr>
              <a:t>malé</a:t>
            </a:r>
            <a:r>
              <a:rPr lang="sk-SK" sz="2000" dirty="0">
                <a:solidFill>
                  <a:schemeClr val="accent1">
                    <a:lumMod val="75000"/>
                  </a:schemeClr>
                </a:solidFill>
              </a:rPr>
              <a:t> spaľovacie zariadenia.</a:t>
            </a:r>
          </a:p>
          <a:p>
            <a:pPr marL="0" indent="0">
              <a:spcBef>
                <a:spcPts val="0"/>
              </a:spcBef>
              <a:buNone/>
            </a:pPr>
            <a:r>
              <a:rPr lang="sk-SK" sz="2000" dirty="0">
                <a:solidFill>
                  <a:schemeClr val="accent1">
                    <a:lumMod val="75000"/>
                  </a:schemeClr>
                </a:solidFill>
              </a:rPr>
              <a:t>Do vymedzenia zariadenia názov zariadení, kapacitu a umiestnenie (ak je to potrebné). </a:t>
            </a:r>
          </a:p>
          <a:p>
            <a:pPr marL="0" indent="0">
              <a:spcBef>
                <a:spcPts val="0"/>
              </a:spcBef>
              <a:buNone/>
            </a:pPr>
            <a:r>
              <a:rPr lang="sk-SK" sz="2000" dirty="0">
                <a:solidFill>
                  <a:schemeClr val="accent1">
                    <a:lumMod val="75000"/>
                  </a:schemeClr>
                </a:solidFill>
              </a:rPr>
              <a:t>Príklady:</a:t>
            </a:r>
          </a:p>
          <a:p>
            <a:pPr>
              <a:spcBef>
                <a:spcPts val="0"/>
              </a:spcBef>
            </a:pPr>
            <a:r>
              <a:rPr lang="sk-SK" sz="2000" dirty="0">
                <a:solidFill>
                  <a:schemeClr val="accent1">
                    <a:lumMod val="75000"/>
                  </a:schemeClr>
                </a:solidFill>
              </a:rPr>
              <a:t>K vyššie opísanému zdroju: 3 malé spaľovacie zariadenia - kotle K1 až K3 na plyn, každý s MTP 50 kW</a:t>
            </a:r>
          </a:p>
          <a:p>
            <a:pPr>
              <a:spcBef>
                <a:spcPts val="0"/>
              </a:spcBef>
            </a:pPr>
            <a:r>
              <a:rPr lang="sk-SK" sz="2000" dirty="0">
                <a:solidFill>
                  <a:schemeClr val="accent1">
                    <a:lumMod val="75000"/>
                  </a:schemeClr>
                </a:solidFill>
              </a:rPr>
              <a:t>Zdroj: vykurovanie RD, 2 malé spaľovacie zariadenia- kotol na zemný plyn s MTP 10 KW a krbová vložka na biomasu (kusové drevo) s MTP do 7 kW</a:t>
            </a:r>
          </a:p>
          <a:p>
            <a:pPr>
              <a:spcBef>
                <a:spcPts val="0"/>
              </a:spcBef>
            </a:pPr>
            <a:r>
              <a:rPr lang="sk-SK" sz="2000" dirty="0">
                <a:solidFill>
                  <a:schemeClr val="accent1">
                    <a:lumMod val="75000"/>
                  </a:schemeClr>
                </a:solidFill>
              </a:rPr>
              <a:t>Zdroj: lakovacia dielňa, Zariadenia: dielňa predprípravy - brúsenie, odmasťovanie a lakovacia kabína,  spotreba organických rozpúšťadiel spolu 50 kg/rok</a:t>
            </a:r>
          </a:p>
          <a:p>
            <a:pPr marL="0" lvl="1" indent="0">
              <a:lnSpc>
                <a:spcPct val="100000"/>
              </a:lnSpc>
              <a:spcBef>
                <a:spcPts val="0"/>
              </a:spcBef>
              <a:buNone/>
            </a:pPr>
            <a:endParaRPr lang="sk-SK" sz="2000" dirty="0">
              <a:solidFill>
                <a:schemeClr val="accent1">
                  <a:lumMod val="75000"/>
                </a:schemeClr>
              </a:solidFill>
            </a:endParaRPr>
          </a:p>
          <a:p>
            <a:pPr marL="0" lvl="1" indent="0">
              <a:lnSpc>
                <a:spcPct val="100000"/>
              </a:lnSpc>
              <a:spcBef>
                <a:spcPts val="600"/>
              </a:spcBef>
              <a:buNone/>
            </a:pPr>
            <a:endParaRPr lang="sk-SK" sz="2000" dirty="0">
              <a:solidFill>
                <a:schemeClr val="accent1">
                  <a:lumMod val="75000"/>
                </a:schemeClr>
              </a:solidFill>
            </a:endParaRPr>
          </a:p>
        </p:txBody>
      </p:sp>
    </p:spTree>
    <p:extLst>
      <p:ext uri="{BB962C8B-B14F-4D97-AF65-F5344CB8AC3E}">
        <p14:creationId xmlns:p14="http://schemas.microsoft.com/office/powerpoint/2010/main" val="179214484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824" y="265374"/>
            <a:ext cx="10813869" cy="544524"/>
          </a:xfrm>
        </p:spPr>
        <p:txBody>
          <a:bodyPr>
            <a:normAutofit/>
          </a:bodyPr>
          <a:lstStyle/>
          <a:p>
            <a:pPr lvl="1" algn="ctr" rtl="0">
              <a:lnSpc>
                <a:spcPct val="90000"/>
              </a:lnSpc>
              <a:spcBef>
                <a:spcPct val="0"/>
              </a:spcBef>
            </a:pPr>
            <a:r>
              <a:rPr lang="sk-SK" sz="3000" b="1" dirty="0">
                <a:solidFill>
                  <a:schemeClr val="bg2">
                    <a:lumMod val="50000"/>
                  </a:schemeClr>
                </a:solidFill>
                <a:effectLst>
                  <a:outerShdw blurRad="38100" dist="38100" dir="2700000" algn="tl">
                    <a:srgbClr val="000000">
                      <a:alpha val="43137"/>
                    </a:srgbClr>
                  </a:outerShdw>
                </a:effectLst>
                <a:latin typeface="+mj-lt"/>
                <a:ea typeface="+mj-ea"/>
                <a:cs typeface="+mj-cs"/>
              </a:rPr>
              <a:t>Povoľovanie zdrojov</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13</a:t>
            </a:fld>
            <a:endParaRPr lang="sk-SK" dirty="0"/>
          </a:p>
        </p:txBody>
      </p:sp>
      <p:sp>
        <p:nvSpPr>
          <p:cNvPr id="9" name="Zástupný objekt pre obsah 8"/>
          <p:cNvSpPr>
            <a:spLocks noGrp="1"/>
          </p:cNvSpPr>
          <p:nvPr>
            <p:ph idx="1"/>
          </p:nvPr>
        </p:nvSpPr>
        <p:spPr>
          <a:xfrm>
            <a:off x="330926" y="809898"/>
            <a:ext cx="11337767" cy="5869576"/>
          </a:xfrm>
        </p:spPr>
        <p:txBody>
          <a:bodyPr>
            <a:noAutofit/>
          </a:bodyPr>
          <a:lstStyle/>
          <a:p>
            <a:pPr marL="0" lvl="1" indent="0">
              <a:spcBef>
                <a:spcPts val="800"/>
              </a:spcBef>
              <a:buNone/>
            </a:pPr>
            <a:r>
              <a:rPr lang="sk-SK" b="1" dirty="0">
                <a:solidFill>
                  <a:srgbClr val="FF0000"/>
                </a:solidFill>
              </a:rPr>
              <a:t>Otázka č. 3:</a:t>
            </a:r>
          </a:p>
          <a:p>
            <a:pPr marL="457200" lvl="1" indent="0">
              <a:buNone/>
            </a:pPr>
            <a:r>
              <a:rPr lang="sk-SK" sz="2000" dirty="0">
                <a:solidFill>
                  <a:schemeClr val="accent1">
                    <a:lumMod val="75000"/>
                  </a:schemeClr>
                </a:solidFill>
              </a:rPr>
              <a:t>Vysvetlenie jednotlivých položiek, ktoré sa majú uviesť pri povoľovaní MZZO, ako napr. </a:t>
            </a:r>
          </a:p>
          <a:p>
            <a:pPr lvl="1">
              <a:spcBef>
                <a:spcPts val="0"/>
              </a:spcBef>
            </a:pPr>
            <a:r>
              <a:rPr lang="sk-SK" sz="2000" dirty="0">
                <a:solidFill>
                  <a:schemeClr val="accent1">
                    <a:lumMod val="75000"/>
                  </a:schemeClr>
                </a:solidFill>
              </a:rPr>
              <a:t>vymedzenie, začlenenie  a kategóriu stacionárneho zdroja - čo tam všetko  uviesť, keď sa jedná napr.  o kotol na drevo do 0,1MW</a:t>
            </a:r>
          </a:p>
          <a:p>
            <a:pPr lvl="1">
              <a:spcBef>
                <a:spcPts val="0"/>
              </a:spcBef>
            </a:pPr>
            <a:r>
              <a:rPr lang="sk-SK" sz="2000" dirty="0">
                <a:solidFill>
                  <a:schemeClr val="accent1">
                    <a:lumMod val="75000"/>
                  </a:schemeClr>
                </a:solidFill>
              </a:rPr>
              <a:t>používané palivá - vieme uviesť</a:t>
            </a:r>
          </a:p>
          <a:p>
            <a:pPr lvl="1">
              <a:spcBef>
                <a:spcPts val="0"/>
              </a:spcBef>
            </a:pPr>
            <a:r>
              <a:rPr lang="sk-SK" sz="2000" dirty="0">
                <a:solidFill>
                  <a:schemeClr val="accent1">
                    <a:lumMod val="75000"/>
                  </a:schemeClr>
                </a:solidFill>
              </a:rPr>
              <a:t>technické požiadavky na stacionárny zdroj a jeho zariadenia  (čo  všetko uviesť)</a:t>
            </a:r>
          </a:p>
          <a:p>
            <a:pPr marL="0" lvl="1" indent="0">
              <a:spcBef>
                <a:spcPts val="800"/>
              </a:spcBef>
              <a:buNone/>
            </a:pPr>
            <a:r>
              <a:rPr lang="sk-SK" b="1" dirty="0">
                <a:solidFill>
                  <a:srgbClr val="FF0000"/>
                </a:solidFill>
              </a:rPr>
              <a:t>Odpoveď 4 – </a:t>
            </a:r>
            <a:r>
              <a:rPr lang="sk-SK" dirty="0">
                <a:solidFill>
                  <a:schemeClr val="accent1">
                    <a:lumMod val="75000"/>
                  </a:schemeClr>
                </a:solidFill>
              </a:rPr>
              <a:t>palivá, technické požiadavky:</a:t>
            </a:r>
            <a:endParaRPr lang="sk-SK" b="1" dirty="0">
              <a:solidFill>
                <a:srgbClr val="FF0000"/>
              </a:solidFill>
            </a:endParaRPr>
          </a:p>
          <a:p>
            <a:pPr marL="0" indent="0">
              <a:buNone/>
            </a:pPr>
            <a:r>
              <a:rPr lang="sk-SK" sz="2000" dirty="0">
                <a:solidFill>
                  <a:schemeClr val="accent1">
                    <a:lumMod val="75000"/>
                  </a:schemeClr>
                </a:solidFill>
              </a:rPr>
              <a:t>Pre MSZ platia pre </a:t>
            </a:r>
            <a:r>
              <a:rPr lang="sk-SK" sz="2000" dirty="0" err="1">
                <a:solidFill>
                  <a:schemeClr val="accent1">
                    <a:lumMod val="75000"/>
                  </a:schemeClr>
                </a:solidFill>
              </a:rPr>
              <a:t>ne</a:t>
            </a:r>
            <a:r>
              <a:rPr lang="sk-SK" sz="2000" dirty="0">
                <a:solidFill>
                  <a:schemeClr val="accent1">
                    <a:lumMod val="75000"/>
                  </a:schemeClr>
                </a:solidFill>
              </a:rPr>
              <a:t> požiadavky v prílohe č. 4, VI. časť vyhlášky č. 248/2023 Z. z.: </a:t>
            </a:r>
          </a:p>
          <a:p>
            <a:pPr marL="228600" lvl="1">
              <a:spcBef>
                <a:spcPts val="300"/>
              </a:spcBef>
            </a:pPr>
            <a:r>
              <a:rPr lang="sk-SK" sz="2000" dirty="0">
                <a:solidFill>
                  <a:schemeClr val="accent1">
                    <a:lumMod val="75000"/>
                  </a:schemeClr>
                </a:solidFill>
              </a:rPr>
              <a:t>spaľovacie zariadenia musia zodpovedať požiadavkám technických noriem, ktoré sa na dané zariadenia vzťahujú (požiadavky na </a:t>
            </a:r>
            <a:r>
              <a:rPr lang="sk-SK" sz="2000" dirty="0" err="1">
                <a:solidFill>
                  <a:schemeClr val="accent1">
                    <a:lumMod val="75000"/>
                  </a:schemeClr>
                </a:solidFill>
              </a:rPr>
              <a:t>ekodizajn</a:t>
            </a:r>
            <a:r>
              <a:rPr lang="sk-SK" sz="2000" dirty="0">
                <a:solidFill>
                  <a:schemeClr val="accent1">
                    <a:lumMod val="75000"/>
                  </a:schemeClr>
                </a:solidFill>
              </a:rPr>
              <a:t>)</a:t>
            </a:r>
          </a:p>
          <a:p>
            <a:pPr marL="228600" lvl="1">
              <a:spcBef>
                <a:spcPts val="300"/>
              </a:spcBef>
            </a:pPr>
            <a:r>
              <a:rPr lang="sk-SK" sz="2000" dirty="0">
                <a:solidFill>
                  <a:schemeClr val="accent1">
                    <a:lumMod val="75000"/>
                  </a:schemeClr>
                </a:solidFill>
              </a:rPr>
              <a:t>Palivá musia spĺňať požiadavky na kvalitu palív - § 37 zákona + zákazy § 32 </a:t>
            </a:r>
          </a:p>
          <a:p>
            <a:pPr marL="228600" lvl="1">
              <a:spcBef>
                <a:spcPts val="300"/>
              </a:spcBef>
            </a:pPr>
            <a:r>
              <a:rPr lang="sk-SK" sz="2000" dirty="0">
                <a:solidFill>
                  <a:schemeClr val="accent1">
                    <a:lumMod val="75000"/>
                  </a:schemeClr>
                </a:solidFill>
              </a:rPr>
              <a:t>spaľovanie uhlia: možno spaľovať len uhlie s obmedzeným obsahom síry vztiahnutej na výhrevnosť paliva (merná </a:t>
            </a:r>
            <a:r>
              <a:rPr lang="sk-SK" sz="2000" dirty="0" err="1">
                <a:solidFill>
                  <a:schemeClr val="accent1">
                    <a:lumMod val="75000"/>
                  </a:schemeClr>
                </a:solidFill>
              </a:rPr>
              <a:t>sírnatosť</a:t>
            </a:r>
            <a:r>
              <a:rPr lang="sk-SK" sz="2000" dirty="0">
                <a:solidFill>
                  <a:schemeClr val="accent1">
                    <a:lumMod val="75000"/>
                  </a:schemeClr>
                </a:solidFill>
              </a:rPr>
              <a:t>) podľa vyhl. č. 251/2023 Z. z.</a:t>
            </a:r>
          </a:p>
          <a:p>
            <a:pPr marL="228600" lvl="1">
              <a:spcBef>
                <a:spcPts val="300"/>
              </a:spcBef>
            </a:pPr>
            <a:r>
              <a:rPr lang="sk-SK" sz="2000" dirty="0">
                <a:solidFill>
                  <a:schemeClr val="accent1">
                    <a:lumMod val="75000"/>
                  </a:schemeClr>
                </a:solidFill>
              </a:rPr>
              <a:t>spaľovanie biomasy: možno spaľovať len čisté nekontaminované prírodné drevo mechanicky upravené podľa požiadaviek výrobcu kotla, napríklad kusové drevo, brikety, štiepky, </a:t>
            </a:r>
            <a:r>
              <a:rPr lang="sk-SK" sz="2000" dirty="0" err="1">
                <a:solidFill>
                  <a:schemeClr val="accent1">
                    <a:lumMod val="75000"/>
                  </a:schemeClr>
                </a:solidFill>
              </a:rPr>
              <a:t>pelety</a:t>
            </a:r>
            <a:r>
              <a:rPr lang="sk-SK" sz="2000" dirty="0">
                <a:solidFill>
                  <a:schemeClr val="accent1">
                    <a:lumMod val="75000"/>
                  </a:schemeClr>
                </a:solidFill>
              </a:rPr>
              <a:t> alebo inú prírodnú biomasu upravenú na palivo podľa požiadaviek výrobcu kotla, napríklad slama, trstina; vlhkosť spaľovaných materiálov nesmie prevýšiť 25%, </a:t>
            </a:r>
          </a:p>
          <a:p>
            <a:pPr marL="228600" lvl="1">
              <a:spcBef>
                <a:spcPts val="300"/>
              </a:spcBef>
            </a:pPr>
            <a:r>
              <a:rPr lang="sk-SK" sz="2000" dirty="0">
                <a:solidFill>
                  <a:schemeClr val="accent1">
                    <a:lumMod val="75000"/>
                  </a:schemeClr>
                </a:solidFill>
              </a:rPr>
              <a:t>spaľovanie kvapalných palív: možno spaľovať kvapalné palivo s obmedzeným obsahom síry podľa vyhl. č. 251/2023 Z. z.</a:t>
            </a:r>
          </a:p>
          <a:p>
            <a:pPr marL="0" lvl="1" indent="0">
              <a:lnSpc>
                <a:spcPct val="100000"/>
              </a:lnSpc>
              <a:spcBef>
                <a:spcPts val="600"/>
              </a:spcBef>
              <a:buNone/>
            </a:pPr>
            <a:endParaRPr lang="sk-SK" sz="2000" dirty="0">
              <a:solidFill>
                <a:schemeClr val="accent1">
                  <a:lumMod val="75000"/>
                </a:schemeClr>
              </a:solidFill>
            </a:endParaRPr>
          </a:p>
        </p:txBody>
      </p:sp>
    </p:spTree>
    <p:extLst>
      <p:ext uri="{BB962C8B-B14F-4D97-AF65-F5344CB8AC3E}">
        <p14:creationId xmlns:p14="http://schemas.microsoft.com/office/powerpoint/2010/main" val="61914815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824" y="265374"/>
            <a:ext cx="10813869" cy="544524"/>
          </a:xfrm>
        </p:spPr>
        <p:txBody>
          <a:bodyPr>
            <a:normAutofit/>
          </a:bodyPr>
          <a:lstStyle/>
          <a:p>
            <a:pPr lvl="1" algn="ctr" rtl="0">
              <a:lnSpc>
                <a:spcPct val="90000"/>
              </a:lnSpc>
              <a:spcBef>
                <a:spcPct val="0"/>
              </a:spcBef>
            </a:pPr>
            <a:r>
              <a:rPr lang="sk-SK" sz="3000" b="1" dirty="0">
                <a:solidFill>
                  <a:schemeClr val="bg2">
                    <a:lumMod val="50000"/>
                  </a:schemeClr>
                </a:solidFill>
                <a:effectLst>
                  <a:outerShdw blurRad="38100" dist="38100" dir="2700000" algn="tl">
                    <a:srgbClr val="000000">
                      <a:alpha val="43137"/>
                    </a:srgbClr>
                  </a:outerShdw>
                </a:effectLst>
                <a:latin typeface="+mj-lt"/>
                <a:ea typeface="+mj-ea"/>
                <a:cs typeface="+mj-cs"/>
              </a:rPr>
              <a:t>Povoľovanie zdrojov</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14</a:t>
            </a:fld>
            <a:endParaRPr lang="sk-SK" dirty="0"/>
          </a:p>
        </p:txBody>
      </p:sp>
      <p:sp>
        <p:nvSpPr>
          <p:cNvPr id="9" name="Zástupný objekt pre obsah 8"/>
          <p:cNvSpPr>
            <a:spLocks noGrp="1"/>
          </p:cNvSpPr>
          <p:nvPr>
            <p:ph idx="1"/>
          </p:nvPr>
        </p:nvSpPr>
        <p:spPr>
          <a:xfrm>
            <a:off x="330926" y="809898"/>
            <a:ext cx="11337767" cy="5712822"/>
          </a:xfrm>
        </p:spPr>
        <p:txBody>
          <a:bodyPr>
            <a:noAutofit/>
          </a:bodyPr>
          <a:lstStyle/>
          <a:p>
            <a:pPr marL="0" lvl="1" indent="0">
              <a:spcBef>
                <a:spcPts val="800"/>
              </a:spcBef>
              <a:buNone/>
            </a:pPr>
            <a:r>
              <a:rPr lang="sk-SK" b="1" dirty="0">
                <a:solidFill>
                  <a:srgbClr val="FF0000"/>
                </a:solidFill>
              </a:rPr>
              <a:t>Otázka č. 3:</a:t>
            </a:r>
          </a:p>
          <a:p>
            <a:pPr marL="457200" lvl="1" indent="0">
              <a:buNone/>
            </a:pPr>
            <a:r>
              <a:rPr lang="sk-SK" sz="2000" dirty="0">
                <a:solidFill>
                  <a:schemeClr val="accent1">
                    <a:lumMod val="75000"/>
                  </a:schemeClr>
                </a:solidFill>
              </a:rPr>
              <a:t>Vysvetlenie jednotlivých položiek, ktoré sa majú uviesť pri povoľovaní MZZO, ako napr. </a:t>
            </a:r>
          </a:p>
          <a:p>
            <a:pPr lvl="1">
              <a:spcBef>
                <a:spcPts val="0"/>
              </a:spcBef>
            </a:pPr>
            <a:r>
              <a:rPr lang="sk-SK" sz="2000" dirty="0">
                <a:solidFill>
                  <a:schemeClr val="accent1">
                    <a:lumMod val="75000"/>
                  </a:schemeClr>
                </a:solidFill>
              </a:rPr>
              <a:t>vymedzenie, začlenenie  a kategóriu stacionárneho zdroja - čo tam všetko  uviesť, keď sa jedná napr.  o kotol na drevo do 0,1MW</a:t>
            </a:r>
          </a:p>
          <a:p>
            <a:pPr lvl="1">
              <a:spcBef>
                <a:spcPts val="0"/>
              </a:spcBef>
            </a:pPr>
            <a:r>
              <a:rPr lang="sk-SK" sz="2000" dirty="0">
                <a:solidFill>
                  <a:schemeClr val="accent1">
                    <a:lumMod val="75000"/>
                  </a:schemeClr>
                </a:solidFill>
              </a:rPr>
              <a:t>používané palivá - vieme uviesť</a:t>
            </a:r>
          </a:p>
          <a:p>
            <a:pPr lvl="1">
              <a:spcBef>
                <a:spcPts val="0"/>
              </a:spcBef>
            </a:pPr>
            <a:r>
              <a:rPr lang="sk-SK" sz="2000" dirty="0">
                <a:solidFill>
                  <a:schemeClr val="accent1">
                    <a:lumMod val="75000"/>
                  </a:schemeClr>
                </a:solidFill>
              </a:rPr>
              <a:t>technické požiadavky na stacionárny zdroj a jeho zariadenia  (čo  všetko uviesť)</a:t>
            </a:r>
          </a:p>
          <a:p>
            <a:pPr marL="0" lvl="1" indent="0">
              <a:spcBef>
                <a:spcPts val="800"/>
              </a:spcBef>
              <a:buNone/>
            </a:pPr>
            <a:r>
              <a:rPr lang="sk-SK" b="1" dirty="0">
                <a:solidFill>
                  <a:srgbClr val="FF0000"/>
                </a:solidFill>
              </a:rPr>
              <a:t>Odpoveď 5 – </a:t>
            </a:r>
            <a:r>
              <a:rPr lang="sk-SK" dirty="0">
                <a:solidFill>
                  <a:schemeClr val="accent1">
                    <a:lumMod val="75000"/>
                  </a:schemeClr>
                </a:solidFill>
              </a:rPr>
              <a:t>technické požiadavky:</a:t>
            </a:r>
            <a:endParaRPr lang="sk-SK" b="1" dirty="0">
              <a:solidFill>
                <a:srgbClr val="FF0000"/>
              </a:solidFill>
            </a:endParaRPr>
          </a:p>
          <a:p>
            <a:pPr marL="0" indent="0">
              <a:buNone/>
            </a:pPr>
            <a:r>
              <a:rPr lang="sk-SK" sz="2000" dirty="0">
                <a:solidFill>
                  <a:schemeClr val="accent1">
                    <a:lumMod val="75000"/>
                  </a:schemeClr>
                </a:solidFill>
              </a:rPr>
              <a:t>Uplatnenie § 7 vyhl. 248/2023 Z. z. – v primeranom rozsahu aj na malé zdroje:</a:t>
            </a:r>
          </a:p>
          <a:p>
            <a:pPr marL="0" lvl="1" indent="0">
              <a:spcBef>
                <a:spcPts val="300"/>
              </a:spcBef>
              <a:buNone/>
            </a:pPr>
            <a:r>
              <a:rPr lang="sk-SK" sz="2000" dirty="0">
                <a:solidFill>
                  <a:schemeClr val="accent1">
                    <a:lumMod val="75000"/>
                  </a:schemeClr>
                </a:solidFill>
              </a:rPr>
              <a:t>Všeobecné technické požiadavky a všeobecné podmienky prevádzkovania - uvedené v </a:t>
            </a:r>
            <a:r>
              <a:rPr lang="sk-SK" sz="2000" dirty="0" err="1">
                <a:solidFill>
                  <a:schemeClr val="accent1">
                    <a:lumMod val="75000"/>
                  </a:schemeClr>
                </a:solidFill>
              </a:rPr>
              <a:t>príl</a:t>
            </a:r>
            <a:r>
              <a:rPr lang="sk-SK" sz="2000" dirty="0">
                <a:solidFill>
                  <a:schemeClr val="accent1">
                    <a:lumMod val="75000"/>
                  </a:schemeClr>
                </a:solidFill>
              </a:rPr>
              <a:t>. č. 3, II. časť vyhl. 248/2023 </a:t>
            </a:r>
            <a:r>
              <a:rPr lang="sk-SK" sz="2000" dirty="0" err="1">
                <a:solidFill>
                  <a:schemeClr val="accent1">
                    <a:lumMod val="75000"/>
                  </a:schemeClr>
                </a:solidFill>
              </a:rPr>
              <a:t>Z.z</a:t>
            </a:r>
            <a:r>
              <a:rPr lang="sk-SK" sz="2000" dirty="0">
                <a:solidFill>
                  <a:schemeClr val="accent1">
                    <a:lumMod val="75000"/>
                  </a:schemeClr>
                </a:solidFill>
              </a:rPr>
              <a:t>., sú ustanovené pre zdroje emitujúce nasledovné znečisťujúce látky:</a:t>
            </a:r>
          </a:p>
          <a:p>
            <a:pPr marL="228600" lvl="1">
              <a:spcBef>
                <a:spcPts val="300"/>
              </a:spcBef>
            </a:pPr>
            <a:r>
              <a:rPr lang="sk-SK" sz="2000" dirty="0">
                <a:solidFill>
                  <a:schemeClr val="accent1">
                    <a:lumMod val="75000"/>
                  </a:schemeClr>
                </a:solidFill>
              </a:rPr>
              <a:t>prašné emisie (TZL), organické plyny a pary, </a:t>
            </a:r>
            <a:r>
              <a:rPr lang="sk-SK" sz="2000" dirty="0" err="1">
                <a:solidFill>
                  <a:schemeClr val="accent1">
                    <a:lumMod val="75000"/>
                  </a:schemeClr>
                </a:solidFill>
              </a:rPr>
              <a:t>perzistentné</a:t>
            </a:r>
            <a:r>
              <a:rPr lang="sk-SK" sz="2000" dirty="0">
                <a:solidFill>
                  <a:schemeClr val="accent1">
                    <a:lumMod val="75000"/>
                  </a:schemeClr>
                </a:solidFill>
              </a:rPr>
              <a:t> organické znečisťujúce látky (</a:t>
            </a:r>
            <a:r>
              <a:rPr lang="sk-SK" sz="2000" dirty="0" err="1">
                <a:solidFill>
                  <a:schemeClr val="accent1">
                    <a:lumMod val="75000"/>
                  </a:schemeClr>
                </a:solidFill>
              </a:rPr>
              <a:t>POP's</a:t>
            </a:r>
            <a:r>
              <a:rPr lang="sk-SK" sz="2000" dirty="0">
                <a:solidFill>
                  <a:schemeClr val="accent1">
                    <a:lumMod val="75000"/>
                  </a:schemeClr>
                </a:solidFill>
              </a:rPr>
              <a:t>), pachové látky</a:t>
            </a:r>
          </a:p>
          <a:p>
            <a:pPr marL="0" lvl="1" indent="0">
              <a:spcBef>
                <a:spcPts val="300"/>
              </a:spcBef>
              <a:buNone/>
            </a:pPr>
            <a:r>
              <a:rPr lang="sk-SK" sz="2000" dirty="0">
                <a:solidFill>
                  <a:schemeClr val="accent1">
                    <a:lumMod val="75000"/>
                  </a:schemeClr>
                </a:solidFill>
              </a:rPr>
              <a:t>Špecifické technické požiadavky a špecifické podmienky prevádzkovania - sú uvedené v prílohách č. 4 až 7, vyhl. 248/2023 </a:t>
            </a:r>
            <a:r>
              <a:rPr lang="sk-SK" sz="2000" dirty="0" err="1">
                <a:solidFill>
                  <a:schemeClr val="accent1">
                    <a:lumMod val="75000"/>
                  </a:schemeClr>
                </a:solidFill>
              </a:rPr>
              <a:t>Z.z</a:t>
            </a:r>
            <a:r>
              <a:rPr lang="sk-SK" sz="2000" dirty="0">
                <a:solidFill>
                  <a:schemeClr val="accent1">
                    <a:lumMod val="75000"/>
                  </a:schemeClr>
                </a:solidFill>
              </a:rPr>
              <a:t>., pre malé zdroje sa uplatňujú:</a:t>
            </a:r>
          </a:p>
          <a:p>
            <a:pPr marL="228600" lvl="1">
              <a:spcBef>
                <a:spcPts val="300"/>
              </a:spcBef>
            </a:pPr>
            <a:r>
              <a:rPr lang="sk-SK" sz="2000" dirty="0">
                <a:solidFill>
                  <a:schemeClr val="accent1">
                    <a:lumMod val="75000"/>
                  </a:schemeClr>
                </a:solidFill>
              </a:rPr>
              <a:t>malé spaľovacie zariadenia (§ 9 ods. 5) - podľa prílohy č. 4, </a:t>
            </a:r>
            <a:r>
              <a:rPr lang="sk-SK" sz="2000" dirty="0" err="1">
                <a:solidFill>
                  <a:schemeClr val="accent1">
                    <a:lumMod val="75000"/>
                  </a:schemeClr>
                </a:solidFill>
              </a:rPr>
              <a:t>VI.časť</a:t>
            </a:r>
            <a:endParaRPr lang="sk-SK" sz="2000" dirty="0">
              <a:solidFill>
                <a:schemeClr val="accent1">
                  <a:lumMod val="75000"/>
                </a:schemeClr>
              </a:solidFill>
            </a:endParaRPr>
          </a:p>
          <a:p>
            <a:pPr marL="228600" lvl="1">
              <a:spcBef>
                <a:spcPts val="300"/>
              </a:spcBef>
            </a:pPr>
            <a:r>
              <a:rPr lang="sk-SK" sz="2000" dirty="0">
                <a:solidFill>
                  <a:schemeClr val="accent1">
                    <a:lumMod val="75000"/>
                  </a:schemeClr>
                </a:solidFill>
              </a:rPr>
              <a:t> zariadenia používajúce organické rozpúšťadlá (§ 27 ods. 5) - podľa prílohy č. 6, IV. časť, body: 4.3 (nanášanie náterov), 5.3 (autoopravárenstvo) a 14.2 písm. a) (impregnácia dreva)</a:t>
            </a:r>
          </a:p>
          <a:p>
            <a:pPr marL="228600" lvl="1">
              <a:spcBef>
                <a:spcPts val="300"/>
              </a:spcBef>
            </a:pPr>
            <a:r>
              <a:rPr lang="sk-SK" sz="2000" dirty="0">
                <a:solidFill>
                  <a:schemeClr val="accent1">
                    <a:lumMod val="75000"/>
                  </a:schemeClr>
                </a:solidFill>
              </a:rPr>
              <a:t> ostatné v primeranom rozsahu </a:t>
            </a:r>
          </a:p>
          <a:p>
            <a:pPr marL="228600" lvl="1">
              <a:spcBef>
                <a:spcPts val="300"/>
              </a:spcBef>
            </a:pPr>
            <a:endParaRPr lang="sk-SK" sz="2000" dirty="0">
              <a:solidFill>
                <a:schemeClr val="accent1">
                  <a:lumMod val="75000"/>
                </a:schemeClr>
              </a:solidFill>
            </a:endParaRPr>
          </a:p>
          <a:p>
            <a:pPr marL="0" indent="0">
              <a:buNone/>
            </a:pPr>
            <a:endParaRPr lang="sk-SK" sz="2000" dirty="0">
              <a:solidFill>
                <a:schemeClr val="accent1">
                  <a:lumMod val="75000"/>
                </a:schemeClr>
              </a:solidFill>
            </a:endParaRPr>
          </a:p>
        </p:txBody>
      </p:sp>
    </p:spTree>
    <p:extLst>
      <p:ext uri="{BB962C8B-B14F-4D97-AF65-F5344CB8AC3E}">
        <p14:creationId xmlns:p14="http://schemas.microsoft.com/office/powerpoint/2010/main" val="359133877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824" y="265374"/>
            <a:ext cx="10813869" cy="544524"/>
          </a:xfrm>
        </p:spPr>
        <p:txBody>
          <a:bodyPr>
            <a:normAutofit/>
          </a:bodyPr>
          <a:lstStyle/>
          <a:p>
            <a:pPr lvl="1" algn="ctr" rtl="0">
              <a:lnSpc>
                <a:spcPct val="90000"/>
              </a:lnSpc>
              <a:spcBef>
                <a:spcPct val="0"/>
              </a:spcBef>
            </a:pPr>
            <a:r>
              <a:rPr lang="sk-SK" sz="3000" b="1" dirty="0">
                <a:solidFill>
                  <a:schemeClr val="bg2">
                    <a:lumMod val="50000"/>
                  </a:schemeClr>
                </a:solidFill>
                <a:effectLst>
                  <a:outerShdw blurRad="38100" dist="38100" dir="2700000" algn="tl">
                    <a:srgbClr val="000000">
                      <a:alpha val="43137"/>
                    </a:srgbClr>
                  </a:outerShdw>
                </a:effectLst>
                <a:latin typeface="+mj-lt"/>
                <a:ea typeface="+mj-ea"/>
                <a:cs typeface="+mj-cs"/>
              </a:rPr>
              <a:t>Komíny </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15</a:t>
            </a:fld>
            <a:endParaRPr lang="sk-SK" dirty="0"/>
          </a:p>
        </p:txBody>
      </p:sp>
      <p:sp>
        <p:nvSpPr>
          <p:cNvPr id="9" name="Zástupný objekt pre obsah 8"/>
          <p:cNvSpPr>
            <a:spLocks noGrp="1"/>
          </p:cNvSpPr>
          <p:nvPr>
            <p:ph idx="1"/>
          </p:nvPr>
        </p:nvSpPr>
        <p:spPr>
          <a:xfrm>
            <a:off x="330926" y="875666"/>
            <a:ext cx="11337767" cy="5647054"/>
          </a:xfrm>
        </p:spPr>
        <p:txBody>
          <a:bodyPr>
            <a:noAutofit/>
          </a:bodyPr>
          <a:lstStyle/>
          <a:p>
            <a:pPr marL="0" lvl="1" indent="0">
              <a:spcBef>
                <a:spcPts val="800"/>
              </a:spcBef>
              <a:buNone/>
            </a:pPr>
            <a:r>
              <a:rPr lang="sk-SK" b="1" dirty="0">
                <a:solidFill>
                  <a:srgbClr val="FF0000"/>
                </a:solidFill>
              </a:rPr>
              <a:t>Otázka č. 4:</a:t>
            </a:r>
          </a:p>
          <a:p>
            <a:pPr marL="457200" lvl="1" indent="0">
              <a:buNone/>
            </a:pPr>
            <a:r>
              <a:rPr lang="sk-SK" sz="2000" dirty="0">
                <a:solidFill>
                  <a:schemeClr val="accent1">
                    <a:lumMod val="75000"/>
                  </a:schemeClr>
                </a:solidFill>
              </a:rPr>
              <a:t>Ako posudzovať výšku komínov drobných/nízkych 1-podlažných stavieb  (garáže, hobby miestnosti, altánky, prístrešky, chatky, sauny v prípade, že sa nachádzajú napr. pri 2. posch. RD príp. </a:t>
            </a:r>
            <a:r>
              <a:rPr lang="sk-SK" sz="2000" dirty="0" err="1">
                <a:solidFill>
                  <a:schemeClr val="accent1">
                    <a:lumMod val="75000"/>
                  </a:schemeClr>
                </a:solidFill>
              </a:rPr>
              <a:t>viacposch</a:t>
            </a:r>
            <a:r>
              <a:rPr lang="sk-SK" sz="2000" dirty="0">
                <a:solidFill>
                  <a:schemeClr val="accent1">
                    <a:lumMod val="75000"/>
                  </a:schemeClr>
                </a:solidFill>
              </a:rPr>
              <a:t>. bytovom dome a požiadavky úpravy výšky komínu podľa korekcie na okolitú zástavbu v súlade s </a:t>
            </a:r>
            <a:r>
              <a:rPr lang="sk-SK" sz="2000" dirty="0" err="1">
                <a:solidFill>
                  <a:schemeClr val="accent1">
                    <a:lumMod val="75000"/>
                  </a:schemeClr>
                </a:solidFill>
              </a:rPr>
              <a:t>príl</a:t>
            </a:r>
            <a:r>
              <a:rPr lang="sk-SK" sz="2000" dirty="0">
                <a:solidFill>
                  <a:schemeClr val="accent1">
                    <a:lumMod val="75000"/>
                  </a:schemeClr>
                </a:solidFill>
              </a:rPr>
              <a:t>. č. 9 k vyhl. č. 248/2023 </a:t>
            </a:r>
            <a:r>
              <a:rPr lang="sk-SK" sz="2000" dirty="0" err="1">
                <a:solidFill>
                  <a:schemeClr val="accent1">
                    <a:lumMod val="75000"/>
                  </a:schemeClr>
                </a:solidFill>
              </a:rPr>
              <a:t>Z.z</a:t>
            </a:r>
            <a:r>
              <a:rPr lang="sk-SK" sz="2000" dirty="0">
                <a:solidFill>
                  <a:schemeClr val="accent1">
                    <a:lumMod val="75000"/>
                  </a:schemeClr>
                </a:solidFill>
              </a:rPr>
              <a:t>., ako povoľovať/posudzovať tieto zdroje, najmä dodatočne v prípade podnetov (máme podnet na suseda, ktorý inštaloval do dielne/garáže piecku a </a:t>
            </a:r>
            <a:r>
              <a:rPr lang="sk-SK" sz="2000" dirty="0" err="1">
                <a:solidFill>
                  <a:schemeClr val="accent1">
                    <a:lumMod val="75000"/>
                  </a:schemeClr>
                </a:solidFill>
              </a:rPr>
              <a:t>vydymuje</a:t>
            </a:r>
            <a:r>
              <a:rPr lang="sk-SK" sz="2000" dirty="0">
                <a:solidFill>
                  <a:schemeClr val="accent1">
                    <a:lumMod val="75000"/>
                  </a:schemeClr>
                </a:solidFill>
              </a:rPr>
              <a:t> vnútorný spoločný dvor, obývacie miestnosti na 2. posch., či je ho možné zaviazať na zvýšenie komína o výšku niekoľko metrov)</a:t>
            </a:r>
          </a:p>
          <a:p>
            <a:pPr marL="0" lvl="1" indent="0">
              <a:spcBef>
                <a:spcPts val="800"/>
              </a:spcBef>
              <a:buNone/>
            </a:pPr>
            <a:r>
              <a:rPr lang="sk-SK" b="1" dirty="0">
                <a:solidFill>
                  <a:srgbClr val="FF0000"/>
                </a:solidFill>
              </a:rPr>
              <a:t>Odpoveď:</a:t>
            </a:r>
          </a:p>
          <a:p>
            <a:pPr marL="0" indent="0">
              <a:buNone/>
            </a:pPr>
            <a:r>
              <a:rPr lang="sk-SK" sz="2000" dirty="0">
                <a:solidFill>
                  <a:schemeClr val="accent1">
                    <a:lumMod val="75000"/>
                  </a:schemeClr>
                </a:solidFill>
              </a:rPr>
              <a:t>Ak sa vydáva súhlas podľa § 26 alebo povolenie podľa § 27 je možné žiadať odborný posudok. </a:t>
            </a:r>
          </a:p>
          <a:p>
            <a:pPr marL="0" indent="0">
              <a:spcBef>
                <a:spcPts val="600"/>
              </a:spcBef>
              <a:buNone/>
            </a:pPr>
            <a:r>
              <a:rPr lang="sk-SK" sz="2000" dirty="0">
                <a:solidFill>
                  <a:schemeClr val="accent1">
                    <a:lumMod val="75000"/>
                  </a:schemeClr>
                </a:solidFill>
              </a:rPr>
              <a:t>Dodatočné povoľovanie – podnet – je  potrebné posúdenie, či takéto MSZ/spotrebič bude alebo nebude slúžiť na vykurovanie domácností, ako často sa bude využívať a či ide o malý zdroj alebo osobitnú činnosť:</a:t>
            </a:r>
          </a:p>
          <a:p>
            <a:pPr>
              <a:spcBef>
                <a:spcPts val="600"/>
              </a:spcBef>
            </a:pPr>
            <a:r>
              <a:rPr lang="sk-SK" sz="2000" dirty="0">
                <a:solidFill>
                  <a:schemeClr val="accent1">
                    <a:lumMod val="75000"/>
                  </a:schemeClr>
                </a:solidFill>
              </a:rPr>
              <a:t>Osobitná činnosť – napr. záhradný gril - v legislatíve na úseku ochrany ovzdušia nie sú ustanovené požiadavky na vykonávanie osobitnej činnosti. </a:t>
            </a:r>
          </a:p>
          <a:p>
            <a:pPr>
              <a:spcBef>
                <a:spcPts val="600"/>
              </a:spcBef>
            </a:pPr>
            <a:r>
              <a:rPr lang="sk-SK" sz="2000" dirty="0">
                <a:solidFill>
                  <a:schemeClr val="accent1">
                    <a:lumMod val="75000"/>
                  </a:schemeClr>
                </a:solidFill>
              </a:rPr>
              <a:t>malý zdroj – súčasť domácnosti napr. vykurovanie garáže-hobby miestnosti – takéto  MSZ sa dodatočne nepovoľuje, ale vzťahuje sa na neho požiadavka na zabezpečenie rozptylu. Situáciu je možné riešiť uložením opatrenia na nápravu.</a:t>
            </a:r>
          </a:p>
          <a:p>
            <a:pPr>
              <a:spcBef>
                <a:spcPts val="600"/>
              </a:spcBef>
            </a:pPr>
            <a:r>
              <a:rPr lang="sk-SK" sz="2000" dirty="0">
                <a:solidFill>
                  <a:schemeClr val="accent1">
                    <a:lumMod val="75000"/>
                  </a:schemeClr>
                </a:solidFill>
              </a:rPr>
              <a:t>Malý zdroj – priestory, ktoré sú využité na podnikateľské účely – v závislosti od dátumu uvedenia do prevádzky sa vzťahuje povolenie podľa § 27 zákona. Potom sa to rieši pri vydávaní povolenia.</a:t>
            </a:r>
            <a:endParaRPr lang="sk-SK" sz="2400" dirty="0"/>
          </a:p>
          <a:p>
            <a:pPr marL="457200" lvl="1" indent="-457200">
              <a:lnSpc>
                <a:spcPct val="100000"/>
              </a:lnSpc>
              <a:spcBef>
                <a:spcPts val="600"/>
              </a:spcBef>
              <a:buFont typeface="Wingdings" panose="05000000000000000000" pitchFamily="2" charset="2"/>
              <a:buChar char="Ø"/>
            </a:pPr>
            <a:endParaRPr lang="sk-SK" b="1" dirty="0"/>
          </a:p>
        </p:txBody>
      </p:sp>
    </p:spTree>
    <p:extLst>
      <p:ext uri="{BB962C8B-B14F-4D97-AF65-F5344CB8AC3E}">
        <p14:creationId xmlns:p14="http://schemas.microsoft.com/office/powerpoint/2010/main" val="368080655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824" y="265374"/>
            <a:ext cx="10813869" cy="544524"/>
          </a:xfrm>
        </p:spPr>
        <p:txBody>
          <a:bodyPr>
            <a:normAutofit/>
          </a:bodyPr>
          <a:lstStyle/>
          <a:p>
            <a:pPr lvl="1" algn="ctr" rtl="0">
              <a:lnSpc>
                <a:spcPct val="90000"/>
              </a:lnSpc>
              <a:spcBef>
                <a:spcPct val="0"/>
              </a:spcBef>
            </a:pPr>
            <a:r>
              <a:rPr lang="sk-SK" sz="3000" b="1" dirty="0">
                <a:solidFill>
                  <a:schemeClr val="bg2">
                    <a:lumMod val="50000"/>
                  </a:schemeClr>
                </a:solidFill>
                <a:effectLst>
                  <a:outerShdw blurRad="38100" dist="38100" dir="2700000" algn="tl">
                    <a:srgbClr val="000000">
                      <a:alpha val="43137"/>
                    </a:srgbClr>
                  </a:outerShdw>
                </a:effectLst>
                <a:latin typeface="+mj-lt"/>
                <a:ea typeface="+mj-ea"/>
                <a:cs typeface="+mj-cs"/>
              </a:rPr>
              <a:t>Komíny </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16</a:t>
            </a:fld>
            <a:endParaRPr lang="sk-SK" dirty="0"/>
          </a:p>
        </p:txBody>
      </p:sp>
      <p:sp>
        <p:nvSpPr>
          <p:cNvPr id="9" name="Zástupný objekt pre obsah 8"/>
          <p:cNvSpPr>
            <a:spLocks noGrp="1"/>
          </p:cNvSpPr>
          <p:nvPr>
            <p:ph idx="1"/>
          </p:nvPr>
        </p:nvSpPr>
        <p:spPr>
          <a:xfrm>
            <a:off x="330926" y="875666"/>
            <a:ext cx="11337767" cy="5647054"/>
          </a:xfrm>
        </p:spPr>
        <p:txBody>
          <a:bodyPr>
            <a:noAutofit/>
          </a:bodyPr>
          <a:lstStyle/>
          <a:p>
            <a:pPr marL="0" lvl="1" indent="0">
              <a:spcBef>
                <a:spcPts val="800"/>
              </a:spcBef>
              <a:buNone/>
            </a:pPr>
            <a:r>
              <a:rPr lang="sk-SK" b="1" dirty="0">
                <a:solidFill>
                  <a:srgbClr val="FF0000"/>
                </a:solidFill>
              </a:rPr>
              <a:t>Otázka č. 5:</a:t>
            </a:r>
          </a:p>
          <a:p>
            <a:pPr marL="457200" lvl="1" indent="0">
              <a:buNone/>
            </a:pPr>
            <a:r>
              <a:rPr lang="sk-SK" sz="2200" dirty="0">
                <a:solidFill>
                  <a:schemeClr val="accent1">
                    <a:lumMod val="75000"/>
                  </a:schemeClr>
                </a:solidFill>
              </a:rPr>
              <a:t>Ako hodnotiť </a:t>
            </a:r>
            <a:r>
              <a:rPr lang="sk-SK" sz="2200" dirty="0" err="1">
                <a:solidFill>
                  <a:schemeClr val="accent1">
                    <a:lumMod val="75000"/>
                  </a:schemeClr>
                </a:solidFill>
              </a:rPr>
              <a:t>novoinštalované</a:t>
            </a:r>
            <a:r>
              <a:rPr lang="sk-SK" sz="2200" dirty="0">
                <a:solidFill>
                  <a:schemeClr val="accent1">
                    <a:lumMod val="75000"/>
                  </a:schemeClr>
                </a:solidFill>
              </a:rPr>
              <a:t> MSZ  na jestvujúce komíny/prieduchy skolaudovaných stavieb (rodinné domy ale aj bytové domy napr. z 50.-60. rokov), v prípade, že stavebný úrad konštatuje, že uvedená činnosť nepodlieha stavebnému konaniu, vyžadovať od prevádzkovateľa v prípade podnetu stanovisko Stavebného úradu, príp. je možné sa odvolať na § stavebného zákona ? Ide najmä o susedské podnety alebo podnety z vedľajších domov, keď niekto po dlhšom čase (aj 10tky rokov) začne využívať jestvujúci komín.</a:t>
            </a:r>
          </a:p>
          <a:p>
            <a:pPr marL="0" lvl="1" indent="0">
              <a:spcBef>
                <a:spcPts val="800"/>
              </a:spcBef>
              <a:buNone/>
            </a:pPr>
            <a:r>
              <a:rPr lang="sk-SK" b="1" dirty="0">
                <a:solidFill>
                  <a:srgbClr val="FF0000"/>
                </a:solidFill>
              </a:rPr>
              <a:t>Odpoveď:</a:t>
            </a:r>
          </a:p>
          <a:p>
            <a:pPr marL="0" indent="0">
              <a:buNone/>
            </a:pPr>
            <a:r>
              <a:rPr lang="sk-SK" sz="2200" dirty="0">
                <a:solidFill>
                  <a:schemeClr val="accent1">
                    <a:lumMod val="75000"/>
                  </a:schemeClr>
                </a:solidFill>
              </a:rPr>
              <a:t>Rozhodnúť o tom, či na nejaký objekt je alebo nie je potrebné povolenie podľa stavebného zákona, môže iba stavebný úrad.  </a:t>
            </a:r>
          </a:p>
          <a:p>
            <a:pPr marL="0" indent="0">
              <a:buNone/>
            </a:pPr>
            <a:r>
              <a:rPr lang="sk-SK" sz="2200" dirty="0">
                <a:solidFill>
                  <a:schemeClr val="accent1">
                    <a:lumMod val="75000"/>
                  </a:schemeClr>
                </a:solidFill>
              </a:rPr>
              <a:t>Avšak v tomto prípade stojí otázka inak - či jestvujúci komín je alebo nie je vhodný pre nový spotrebič. O tomto musí rozhodnúť kominár, nie stavebný úrad.</a:t>
            </a:r>
          </a:p>
          <a:p>
            <a:pPr marL="0" indent="0">
              <a:buNone/>
            </a:pPr>
            <a:r>
              <a:rPr lang="sk-SK" sz="2200" dirty="0">
                <a:solidFill>
                  <a:schemeClr val="accent1">
                    <a:lumMod val="75000"/>
                  </a:schemeClr>
                </a:solidFill>
              </a:rPr>
              <a:t>Ak kominár vyhlási, že je potrebné stavebne zasahovať do komína (napr. čiastočne ho zbúrať, nadstaviť a pod.), potom na základe rozsahu stavebných prác, vzniká otázka, či je alebo nie je  potrebné stavebné povolenie.</a:t>
            </a:r>
          </a:p>
          <a:p>
            <a:pPr marL="0" indent="0">
              <a:spcBef>
                <a:spcPts val="600"/>
              </a:spcBef>
              <a:buNone/>
            </a:pPr>
            <a:endParaRPr lang="sk-SK" b="1" dirty="0"/>
          </a:p>
        </p:txBody>
      </p:sp>
    </p:spTree>
    <p:extLst>
      <p:ext uri="{BB962C8B-B14F-4D97-AF65-F5344CB8AC3E}">
        <p14:creationId xmlns:p14="http://schemas.microsoft.com/office/powerpoint/2010/main" val="200955482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824" y="265374"/>
            <a:ext cx="10813869" cy="544524"/>
          </a:xfrm>
        </p:spPr>
        <p:txBody>
          <a:bodyPr>
            <a:normAutofit/>
          </a:bodyPr>
          <a:lstStyle/>
          <a:p>
            <a:pPr lvl="1" algn="ctr" rtl="0">
              <a:lnSpc>
                <a:spcPct val="90000"/>
              </a:lnSpc>
              <a:spcBef>
                <a:spcPct val="0"/>
              </a:spcBef>
            </a:pPr>
            <a:r>
              <a:rPr lang="sk-SK" sz="3000" b="1" dirty="0">
                <a:solidFill>
                  <a:schemeClr val="bg2">
                    <a:lumMod val="50000"/>
                  </a:schemeClr>
                </a:solidFill>
                <a:effectLst>
                  <a:outerShdw blurRad="38100" dist="38100" dir="2700000" algn="tl">
                    <a:srgbClr val="000000">
                      <a:alpha val="43137"/>
                    </a:srgbClr>
                  </a:outerShdw>
                </a:effectLst>
                <a:latin typeface="+mj-lt"/>
                <a:ea typeface="+mj-ea"/>
                <a:cs typeface="+mj-cs"/>
              </a:rPr>
              <a:t>Osobitné činnosti</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17</a:t>
            </a:fld>
            <a:endParaRPr lang="sk-SK" dirty="0"/>
          </a:p>
        </p:txBody>
      </p:sp>
      <p:sp>
        <p:nvSpPr>
          <p:cNvPr id="9" name="Zástupný objekt pre obsah 8"/>
          <p:cNvSpPr>
            <a:spLocks noGrp="1"/>
          </p:cNvSpPr>
          <p:nvPr>
            <p:ph idx="1"/>
          </p:nvPr>
        </p:nvSpPr>
        <p:spPr>
          <a:xfrm>
            <a:off x="330926" y="875666"/>
            <a:ext cx="11337767" cy="5229043"/>
          </a:xfrm>
        </p:spPr>
        <p:txBody>
          <a:bodyPr>
            <a:noAutofit/>
          </a:bodyPr>
          <a:lstStyle/>
          <a:p>
            <a:pPr marL="0" indent="0">
              <a:buNone/>
            </a:pPr>
            <a:r>
              <a:rPr lang="sk-SK" sz="2200" b="1" dirty="0">
                <a:solidFill>
                  <a:srgbClr val="FF0000"/>
                </a:solidFill>
              </a:rPr>
              <a:t>Osobitná činnosť </a:t>
            </a:r>
            <a:r>
              <a:rPr lang="sk-SK" sz="2200" dirty="0">
                <a:solidFill>
                  <a:schemeClr val="accent1">
                    <a:lumMod val="75000"/>
                  </a:schemeClr>
                </a:solidFill>
              </a:rPr>
              <a:t>je </a:t>
            </a:r>
            <a:r>
              <a:rPr lang="sk-SK" sz="2200" b="1" dirty="0">
                <a:solidFill>
                  <a:schemeClr val="accent1">
                    <a:lumMod val="75000"/>
                  </a:schemeClr>
                </a:solidFill>
              </a:rPr>
              <a:t>osobitým stacionárnym zdrojom</a:t>
            </a:r>
            <a:r>
              <a:rPr lang="sk-SK" sz="2200" dirty="0">
                <a:solidFill>
                  <a:schemeClr val="accent1">
                    <a:lumMod val="75000"/>
                  </a:schemeClr>
                </a:solidFill>
              </a:rPr>
              <a:t>, ktorý</a:t>
            </a:r>
          </a:p>
          <a:p>
            <a:r>
              <a:rPr lang="sk-SK" sz="2200" dirty="0">
                <a:solidFill>
                  <a:schemeClr val="accent1">
                    <a:lumMod val="75000"/>
                  </a:schemeClr>
                </a:solidFill>
              </a:rPr>
              <a:t>Nie je spätý (zvyčajne) so stavebným objektom alebo technologickým celkom a</a:t>
            </a:r>
          </a:p>
          <a:p>
            <a:r>
              <a:rPr lang="sk-SK" sz="2200" dirty="0">
                <a:solidFill>
                  <a:schemeClr val="accent1">
                    <a:lumMod val="75000"/>
                  </a:schemeClr>
                </a:solidFill>
              </a:rPr>
              <a:t>Nie je súčasťou VZ, SZ alebo MZ, ale je vykonávaná samostatne a</a:t>
            </a:r>
          </a:p>
          <a:p>
            <a:r>
              <a:rPr lang="sk-SK" sz="2200" dirty="0">
                <a:solidFill>
                  <a:schemeClr val="accent1">
                    <a:lumMod val="75000"/>
                  </a:schemeClr>
                </a:solidFill>
              </a:rPr>
              <a:t>prejavuje sa prašnosťou, zápachom, dymom alebo z nej môžu by uvoľňované emisie ZL, </a:t>
            </a:r>
          </a:p>
          <a:p>
            <a:r>
              <a:rPr lang="sk-SK" sz="2200" dirty="0">
                <a:solidFill>
                  <a:schemeClr val="accent1">
                    <a:lumMod val="75000"/>
                  </a:schemeClr>
                </a:solidFill>
              </a:rPr>
              <a:t>pričom využitie </a:t>
            </a:r>
            <a:r>
              <a:rPr lang="sk-SK" sz="2200" dirty="0" err="1">
                <a:solidFill>
                  <a:schemeClr val="accent1">
                    <a:lumMod val="75000"/>
                  </a:schemeClr>
                </a:solidFill>
              </a:rPr>
              <a:t>techn</a:t>
            </a:r>
            <a:r>
              <a:rPr lang="sk-SK" sz="2200" dirty="0">
                <a:solidFill>
                  <a:schemeClr val="accent1">
                    <a:lumMod val="75000"/>
                  </a:schemeClr>
                </a:solidFill>
              </a:rPr>
              <a:t>. vybavenia na jej vykonávanie sa nevylučuje</a:t>
            </a:r>
          </a:p>
          <a:p>
            <a:pPr marL="0" indent="0">
              <a:spcBef>
                <a:spcPts val="1800"/>
              </a:spcBef>
              <a:buNone/>
            </a:pPr>
            <a:r>
              <a:rPr lang="sk-SK" sz="2200" b="1" dirty="0">
                <a:solidFill>
                  <a:srgbClr val="FF0000"/>
                </a:solidFill>
              </a:rPr>
              <a:t>Charakteristiky osobitnej činnosti:</a:t>
            </a:r>
          </a:p>
          <a:p>
            <a:r>
              <a:rPr lang="sk-SK" sz="2200" dirty="0">
                <a:solidFill>
                  <a:schemeClr val="accent1">
                    <a:lumMod val="75000"/>
                  </a:schemeClr>
                </a:solidFill>
              </a:rPr>
              <a:t>konštrukcia je prispôsobená na častý presun</a:t>
            </a:r>
          </a:p>
          <a:p>
            <a:r>
              <a:rPr lang="sk-SK" sz="2200" dirty="0" err="1">
                <a:solidFill>
                  <a:schemeClr val="accent1">
                    <a:lumMod val="75000"/>
                  </a:schemeClr>
                </a:solidFill>
              </a:rPr>
              <a:t>techn</a:t>
            </a:r>
            <a:r>
              <a:rPr lang="sk-SK" sz="2200" dirty="0">
                <a:solidFill>
                  <a:schemeClr val="accent1">
                    <a:lumMod val="75000"/>
                  </a:schemeClr>
                </a:solidFill>
              </a:rPr>
              <a:t>. zariadenie nie je pevne spojené so zemou alebo stavbou (okrem </a:t>
            </a:r>
            <a:r>
              <a:rPr lang="sk-SK" sz="2200" dirty="0" err="1">
                <a:solidFill>
                  <a:schemeClr val="accent1">
                    <a:lumMod val="75000"/>
                  </a:schemeClr>
                </a:solidFill>
              </a:rPr>
              <a:t>staveb</a:t>
            </a:r>
            <a:r>
              <a:rPr lang="sk-SK" sz="2200" dirty="0">
                <a:solidFill>
                  <a:schemeClr val="accent1">
                    <a:lumMod val="75000"/>
                  </a:schemeClr>
                </a:solidFill>
              </a:rPr>
              <a:t>. čin. + demolácií)</a:t>
            </a:r>
          </a:p>
          <a:p>
            <a:r>
              <a:rPr lang="sk-SK" sz="2200" dirty="0">
                <a:solidFill>
                  <a:schemeClr val="accent1">
                    <a:lumMod val="75000"/>
                  </a:schemeClr>
                </a:solidFill>
              </a:rPr>
              <a:t>vykonáva sa na mieste vzniku požiadavky alebo potreby vrátane činnosti</a:t>
            </a:r>
          </a:p>
          <a:p>
            <a:r>
              <a:rPr lang="sk-SK" sz="2200" dirty="0">
                <a:solidFill>
                  <a:schemeClr val="accent1">
                    <a:lumMod val="75000"/>
                  </a:schemeClr>
                </a:solidFill>
              </a:rPr>
              <a:t>vykonávanie je limitované obmedzeným časom:</a:t>
            </a:r>
          </a:p>
          <a:p>
            <a:pPr lvl="1">
              <a:buFont typeface="Wingdings" panose="05000000000000000000" pitchFamily="2" charset="2"/>
              <a:buChar char="Ø"/>
            </a:pPr>
            <a:r>
              <a:rPr lang="sk-SK" sz="2200" b="1" dirty="0">
                <a:solidFill>
                  <a:schemeClr val="accent1">
                    <a:lumMod val="75000"/>
                  </a:schemeClr>
                </a:solidFill>
              </a:rPr>
              <a:t>max. 6 mesiacov, okrem OČ pre vlastnú spotrebu v domácnosti </a:t>
            </a:r>
            <a:r>
              <a:rPr lang="sk-SK" sz="2200" dirty="0">
                <a:solidFill>
                  <a:schemeClr val="accent1">
                    <a:lumMod val="75000"/>
                  </a:schemeClr>
                </a:solidFill>
              </a:rPr>
              <a:t>(= úpravy potravín,</a:t>
            </a:r>
          </a:p>
          <a:p>
            <a:pPr marL="457200" lvl="1" indent="0">
              <a:buNone/>
            </a:pPr>
            <a:r>
              <a:rPr lang="sk-SK" sz="2200" dirty="0">
                <a:solidFill>
                  <a:schemeClr val="accent1">
                    <a:lumMod val="75000"/>
                  </a:schemeClr>
                </a:solidFill>
              </a:rPr>
              <a:t>chov hosp. zvierat, nanášanie náterov....) </a:t>
            </a:r>
            <a:r>
              <a:rPr lang="sk-SK" sz="2200" b="1" dirty="0">
                <a:solidFill>
                  <a:schemeClr val="accent1">
                    <a:lumMod val="75000"/>
                  </a:schemeClr>
                </a:solidFill>
              </a:rPr>
              <a:t>inak sa zaradí ako VZ, SZ alebo MZ</a:t>
            </a:r>
          </a:p>
          <a:p>
            <a:pPr marL="0" indent="0">
              <a:spcBef>
                <a:spcPts val="600"/>
              </a:spcBef>
              <a:buNone/>
            </a:pPr>
            <a:endParaRPr lang="sk-SK" b="1" dirty="0"/>
          </a:p>
        </p:txBody>
      </p:sp>
    </p:spTree>
    <p:extLst>
      <p:ext uri="{BB962C8B-B14F-4D97-AF65-F5344CB8AC3E}">
        <p14:creationId xmlns:p14="http://schemas.microsoft.com/office/powerpoint/2010/main" val="16979030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824" y="265374"/>
            <a:ext cx="10813869" cy="544524"/>
          </a:xfrm>
        </p:spPr>
        <p:txBody>
          <a:bodyPr>
            <a:normAutofit/>
          </a:bodyPr>
          <a:lstStyle/>
          <a:p>
            <a:pPr lvl="1" algn="ctr" rtl="0">
              <a:lnSpc>
                <a:spcPct val="90000"/>
              </a:lnSpc>
              <a:spcBef>
                <a:spcPct val="0"/>
              </a:spcBef>
            </a:pPr>
            <a:r>
              <a:rPr lang="sk-SK" sz="3000" b="1" dirty="0">
                <a:solidFill>
                  <a:schemeClr val="bg2">
                    <a:lumMod val="50000"/>
                  </a:schemeClr>
                </a:solidFill>
                <a:effectLst>
                  <a:outerShdw blurRad="38100" dist="38100" dir="2700000" algn="tl">
                    <a:srgbClr val="000000">
                      <a:alpha val="43137"/>
                    </a:srgbClr>
                  </a:outerShdw>
                </a:effectLst>
                <a:latin typeface="+mj-lt"/>
                <a:ea typeface="+mj-ea"/>
                <a:cs typeface="+mj-cs"/>
              </a:rPr>
              <a:t>Osobitné činnosti / malé zdroje</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18</a:t>
            </a:fld>
            <a:endParaRPr lang="sk-SK" dirty="0"/>
          </a:p>
        </p:txBody>
      </p:sp>
      <p:sp>
        <p:nvSpPr>
          <p:cNvPr id="9" name="Zástupný objekt pre obsah 8"/>
          <p:cNvSpPr>
            <a:spLocks noGrp="1"/>
          </p:cNvSpPr>
          <p:nvPr>
            <p:ph idx="1"/>
          </p:nvPr>
        </p:nvSpPr>
        <p:spPr>
          <a:xfrm>
            <a:off x="330926" y="875666"/>
            <a:ext cx="11337767" cy="5647054"/>
          </a:xfrm>
        </p:spPr>
        <p:txBody>
          <a:bodyPr>
            <a:noAutofit/>
          </a:bodyPr>
          <a:lstStyle/>
          <a:p>
            <a:pPr marL="0" lvl="1" indent="0">
              <a:spcBef>
                <a:spcPts val="800"/>
              </a:spcBef>
              <a:buNone/>
            </a:pPr>
            <a:r>
              <a:rPr lang="sk-SK" b="1" dirty="0">
                <a:solidFill>
                  <a:srgbClr val="FF0000"/>
                </a:solidFill>
              </a:rPr>
              <a:t>Otázka č. 6:</a:t>
            </a:r>
          </a:p>
          <a:p>
            <a:pPr marL="457200" lvl="1" indent="0">
              <a:buNone/>
            </a:pPr>
            <a:r>
              <a:rPr lang="sk-SK" dirty="0">
                <a:solidFill>
                  <a:schemeClr val="accent1">
                    <a:lumMod val="75000"/>
                  </a:schemeClr>
                </a:solidFill>
              </a:rPr>
              <a:t>Ako posudzovať domáce udiarne, ako odhadnúť hranicu 30 kg výrobkov za mesiac. </a:t>
            </a:r>
          </a:p>
          <a:p>
            <a:pPr marL="457200" lvl="1" indent="0">
              <a:buNone/>
            </a:pPr>
            <a:r>
              <a:rPr lang="sk-SK" dirty="0">
                <a:solidFill>
                  <a:schemeClr val="accent1">
                    <a:lumMod val="75000"/>
                  </a:schemeClr>
                </a:solidFill>
              </a:rPr>
              <a:t>Čo v prípade susedských sporov – v prípade, že prevádzkovateľ tvrdí, že údi do 30 kg za mesiac a veľkosť udiarne tomu nasvedčuje, resp. nenasvedčuje.</a:t>
            </a:r>
          </a:p>
          <a:p>
            <a:pPr marL="457200" lvl="1" indent="0">
              <a:buNone/>
            </a:pPr>
            <a:endParaRPr lang="sk-SK" sz="2200" dirty="0">
              <a:solidFill>
                <a:schemeClr val="accent1">
                  <a:lumMod val="75000"/>
                </a:schemeClr>
              </a:solidFill>
            </a:endParaRPr>
          </a:p>
          <a:p>
            <a:pPr marL="0" lvl="1" indent="0">
              <a:spcBef>
                <a:spcPts val="800"/>
              </a:spcBef>
              <a:buNone/>
            </a:pPr>
            <a:r>
              <a:rPr lang="sk-SK" b="1" dirty="0">
                <a:solidFill>
                  <a:srgbClr val="FF0000"/>
                </a:solidFill>
              </a:rPr>
              <a:t>Odpoveď:</a:t>
            </a:r>
          </a:p>
          <a:p>
            <a:r>
              <a:rPr lang="sk-SK" sz="2400" dirty="0">
                <a:solidFill>
                  <a:schemeClr val="accent1">
                    <a:lumMod val="75000"/>
                  </a:schemeClr>
                </a:solidFill>
              </a:rPr>
              <a:t>Odhadnúť sa to dá iba tak, že je známe koľko mäsa je možné zaúdiť v jednej dávke a ako často sa údi.</a:t>
            </a:r>
          </a:p>
          <a:p>
            <a:r>
              <a:rPr lang="sk-SK" sz="2400" dirty="0">
                <a:solidFill>
                  <a:schemeClr val="accent1">
                    <a:lumMod val="75000"/>
                  </a:schemeClr>
                </a:solidFill>
              </a:rPr>
              <a:t>Susedský spor je nutné riešiť podľa Občianskeho zákonníka.</a:t>
            </a:r>
          </a:p>
          <a:p>
            <a:pPr marL="0" indent="0">
              <a:buNone/>
            </a:pPr>
            <a:endParaRPr lang="sk-SK" sz="2400" dirty="0">
              <a:solidFill>
                <a:schemeClr val="accent1">
                  <a:lumMod val="75000"/>
                </a:schemeClr>
              </a:solidFill>
            </a:endParaRPr>
          </a:p>
          <a:p>
            <a:pPr marL="0" indent="0">
              <a:spcBef>
                <a:spcPts val="600"/>
              </a:spcBef>
              <a:buNone/>
            </a:pPr>
            <a:endParaRPr lang="sk-SK" b="1" dirty="0"/>
          </a:p>
        </p:txBody>
      </p:sp>
    </p:spTree>
    <p:extLst>
      <p:ext uri="{BB962C8B-B14F-4D97-AF65-F5344CB8AC3E}">
        <p14:creationId xmlns:p14="http://schemas.microsoft.com/office/powerpoint/2010/main" val="202059497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824" y="265374"/>
            <a:ext cx="10813869" cy="544524"/>
          </a:xfrm>
        </p:spPr>
        <p:txBody>
          <a:bodyPr>
            <a:normAutofit/>
          </a:bodyPr>
          <a:lstStyle/>
          <a:p>
            <a:pPr lvl="1" algn="ctr" rtl="0">
              <a:lnSpc>
                <a:spcPct val="90000"/>
              </a:lnSpc>
              <a:spcBef>
                <a:spcPct val="0"/>
              </a:spcBef>
            </a:pPr>
            <a:r>
              <a:rPr lang="sk-SK" sz="3000" b="1" dirty="0">
                <a:solidFill>
                  <a:schemeClr val="bg2">
                    <a:lumMod val="50000"/>
                  </a:schemeClr>
                </a:solidFill>
                <a:effectLst>
                  <a:outerShdw blurRad="38100" dist="38100" dir="2700000" algn="tl">
                    <a:srgbClr val="000000">
                      <a:alpha val="43137"/>
                    </a:srgbClr>
                  </a:outerShdw>
                </a:effectLst>
                <a:latin typeface="+mj-lt"/>
                <a:ea typeface="+mj-ea"/>
                <a:cs typeface="+mj-cs"/>
              </a:rPr>
              <a:t>Osobitné činnosti / malé zdroje</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19</a:t>
            </a:fld>
            <a:endParaRPr lang="sk-SK" dirty="0"/>
          </a:p>
        </p:txBody>
      </p:sp>
      <p:sp>
        <p:nvSpPr>
          <p:cNvPr id="9" name="Zástupný objekt pre obsah 8"/>
          <p:cNvSpPr>
            <a:spLocks noGrp="1"/>
          </p:cNvSpPr>
          <p:nvPr>
            <p:ph idx="1"/>
          </p:nvPr>
        </p:nvSpPr>
        <p:spPr>
          <a:xfrm>
            <a:off x="330926" y="875666"/>
            <a:ext cx="11652068" cy="5647054"/>
          </a:xfrm>
        </p:spPr>
        <p:txBody>
          <a:bodyPr>
            <a:noAutofit/>
          </a:bodyPr>
          <a:lstStyle/>
          <a:p>
            <a:pPr marL="0" lvl="1" indent="0">
              <a:spcBef>
                <a:spcPts val="800"/>
              </a:spcBef>
              <a:buNone/>
            </a:pPr>
            <a:r>
              <a:rPr lang="sk-SK" b="1" dirty="0">
                <a:solidFill>
                  <a:srgbClr val="FF0000"/>
                </a:solidFill>
              </a:rPr>
              <a:t>Otázka č. 7:</a:t>
            </a:r>
          </a:p>
          <a:p>
            <a:pPr marL="457200" lvl="1" indent="0">
              <a:buNone/>
            </a:pPr>
            <a:r>
              <a:rPr lang="sk-SK" dirty="0">
                <a:solidFill>
                  <a:schemeClr val="accent1">
                    <a:lumMod val="75000"/>
                  </a:schemeClr>
                </a:solidFill>
              </a:rPr>
              <a:t>Povoľovanie domácich/malých chovov hospodárskych zvierat, príp. dodatočné povoľovanie na základe podnetov, príp. vlastných zistení.</a:t>
            </a:r>
          </a:p>
          <a:p>
            <a:pPr marL="0" lvl="1" indent="0">
              <a:spcBef>
                <a:spcPts val="800"/>
              </a:spcBef>
              <a:buNone/>
            </a:pPr>
            <a:r>
              <a:rPr lang="sk-SK" b="1" dirty="0">
                <a:solidFill>
                  <a:srgbClr val="FF0000"/>
                </a:solidFill>
              </a:rPr>
              <a:t>Odpoveď:</a:t>
            </a:r>
          </a:p>
          <a:p>
            <a:r>
              <a:rPr lang="sk-SK" sz="2400" dirty="0">
                <a:solidFill>
                  <a:schemeClr val="accent1">
                    <a:lumMod val="75000"/>
                  </a:schemeClr>
                </a:solidFill>
              </a:rPr>
              <a:t>Ak ide o chov hospodárskych zvierat pre vlastnú spotrebu v domácnosti, ide o </a:t>
            </a:r>
            <a:r>
              <a:rPr lang="sk-SK" sz="2400" b="1" dirty="0">
                <a:solidFill>
                  <a:schemeClr val="accent1">
                    <a:lumMod val="75000"/>
                  </a:schemeClr>
                </a:solidFill>
              </a:rPr>
              <a:t>vykonávanie osobitnej činnosti</a:t>
            </a:r>
            <a:r>
              <a:rPr lang="sk-SK" sz="2400" dirty="0">
                <a:solidFill>
                  <a:schemeClr val="accent1">
                    <a:lumMod val="75000"/>
                  </a:schemeClr>
                </a:solidFill>
              </a:rPr>
              <a:t>. Charakteristiky osobitnej činnosti sú uvedené v prílohe č. 1, časť II., písm. B vyhl. MŽP SR č. 248/2023 Z. z.. Na vykonávanie osobitnej činnosti v legislatíve na úseku ochrany ovzdušia </a:t>
            </a:r>
            <a:r>
              <a:rPr lang="sk-SK" sz="2400" b="1" dirty="0">
                <a:solidFill>
                  <a:schemeClr val="accent1">
                    <a:lumMod val="75000"/>
                  </a:schemeClr>
                </a:solidFill>
              </a:rPr>
              <a:t>nie sú ustanovené požiadavky</a:t>
            </a:r>
            <a:r>
              <a:rPr lang="sk-SK" sz="2400" dirty="0">
                <a:solidFill>
                  <a:schemeClr val="accent1">
                    <a:lumMod val="75000"/>
                  </a:schemeClr>
                </a:solidFill>
              </a:rPr>
              <a:t>.</a:t>
            </a:r>
          </a:p>
          <a:p>
            <a:r>
              <a:rPr lang="sk-SK" sz="2400" dirty="0">
                <a:solidFill>
                  <a:schemeClr val="accent1">
                    <a:lumMod val="75000"/>
                  </a:schemeClr>
                </a:solidFill>
              </a:rPr>
              <a:t>Pri </a:t>
            </a:r>
            <a:r>
              <a:rPr lang="sk-SK" sz="2400" b="1" dirty="0">
                <a:solidFill>
                  <a:schemeClr val="accent1">
                    <a:lumMod val="75000"/>
                  </a:schemeClr>
                </a:solidFill>
              </a:rPr>
              <a:t>malých chovoch </a:t>
            </a:r>
            <a:r>
              <a:rPr lang="sk-SK" sz="2400" dirty="0">
                <a:solidFill>
                  <a:schemeClr val="accent1">
                    <a:lumMod val="75000"/>
                  </a:schemeClr>
                </a:solidFill>
              </a:rPr>
              <a:t>je potrebné zisťovať, či ide SHR, čo je vykonávanie podnikateľskej činnosti. V takomto prípade daný chov kategorizujeme </a:t>
            </a:r>
            <a:r>
              <a:rPr lang="sk-SK" sz="2400" b="1" dirty="0">
                <a:solidFill>
                  <a:schemeClr val="accent1">
                    <a:lumMod val="75000"/>
                  </a:schemeClr>
                </a:solidFill>
              </a:rPr>
              <a:t>ako malý zdroj</a:t>
            </a:r>
            <a:r>
              <a:rPr lang="sk-SK" sz="2400" dirty="0">
                <a:solidFill>
                  <a:schemeClr val="accent1">
                    <a:lumMod val="75000"/>
                  </a:schemeClr>
                </a:solidFill>
              </a:rPr>
              <a:t>, na ktorý je možné uplatniť </a:t>
            </a:r>
            <a:r>
              <a:rPr lang="sk-SK" sz="2400" b="1" dirty="0">
                <a:solidFill>
                  <a:schemeClr val="accent1">
                    <a:lumMod val="75000"/>
                  </a:schemeClr>
                </a:solidFill>
              </a:rPr>
              <a:t>v primeranom rozsahu špecifické požiadavky </a:t>
            </a:r>
            <a:r>
              <a:rPr lang="sk-SK" sz="2400" dirty="0">
                <a:solidFill>
                  <a:schemeClr val="accent1">
                    <a:lumMod val="75000"/>
                  </a:schemeClr>
                </a:solidFill>
              </a:rPr>
              <a:t>ustanovené v prílohe č. 7, časť VI., bod 9. vyhl. MŽP SR č. 248/2023 Z. z. na základe ustanovenia § 7 ods. 2 cit. vyhlášky.</a:t>
            </a:r>
          </a:p>
          <a:p>
            <a:pPr marL="0" indent="0">
              <a:buNone/>
            </a:pPr>
            <a:endParaRPr lang="sk-SK" sz="2200" dirty="0">
              <a:solidFill>
                <a:schemeClr val="accent1">
                  <a:lumMod val="75000"/>
                </a:schemeClr>
              </a:solidFill>
            </a:endParaRPr>
          </a:p>
          <a:p>
            <a:pPr marL="0" indent="0">
              <a:spcBef>
                <a:spcPts val="600"/>
              </a:spcBef>
              <a:buNone/>
            </a:pPr>
            <a:endParaRPr lang="sk-SK" b="1" dirty="0"/>
          </a:p>
        </p:txBody>
      </p:sp>
    </p:spTree>
    <p:extLst>
      <p:ext uri="{BB962C8B-B14F-4D97-AF65-F5344CB8AC3E}">
        <p14:creationId xmlns:p14="http://schemas.microsoft.com/office/powerpoint/2010/main" val="301373418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9085" y="206849"/>
            <a:ext cx="10515600" cy="576922"/>
          </a:xfrm>
        </p:spPr>
        <p:txBody>
          <a:bodyPr>
            <a:normAutofit/>
          </a:bodyPr>
          <a:lstStyle/>
          <a:p>
            <a:pPr algn="ctr"/>
            <a:r>
              <a:rPr lang="sk-SK" sz="3000" b="1" dirty="0">
                <a:solidFill>
                  <a:schemeClr val="bg2">
                    <a:lumMod val="50000"/>
                  </a:schemeClr>
                </a:solidFill>
                <a:effectLst>
                  <a:outerShdw blurRad="38100" dist="38100" dir="2700000" algn="tl">
                    <a:srgbClr val="000000">
                      <a:alpha val="43137"/>
                    </a:srgbClr>
                  </a:outerShdw>
                </a:effectLst>
              </a:rPr>
              <a:t>Nová právna úprava na úseku ochrany ovzdušia </a:t>
            </a:r>
          </a:p>
        </p:txBody>
      </p:sp>
      <p:sp>
        <p:nvSpPr>
          <p:cNvPr id="3" name="Zástupný objekt pre obsah 2"/>
          <p:cNvSpPr>
            <a:spLocks noGrp="1"/>
          </p:cNvSpPr>
          <p:nvPr>
            <p:ph idx="1"/>
          </p:nvPr>
        </p:nvSpPr>
        <p:spPr>
          <a:xfrm>
            <a:off x="514204" y="813461"/>
            <a:ext cx="11586754" cy="5587340"/>
          </a:xfrm>
          <a:ln>
            <a:noFill/>
          </a:ln>
        </p:spPr>
        <p:txBody>
          <a:bodyPr>
            <a:noAutofit/>
          </a:bodyPr>
          <a:lstStyle/>
          <a:p>
            <a:pPr marL="0" indent="0">
              <a:spcAft>
                <a:spcPts val="600"/>
              </a:spcAft>
              <a:buNone/>
            </a:pPr>
            <a:r>
              <a:rPr lang="sk-SK" sz="2400" b="1" dirty="0">
                <a:solidFill>
                  <a:srgbClr val="FF0000"/>
                </a:solidFill>
              </a:rPr>
              <a:t>Zákon</a:t>
            </a:r>
            <a:r>
              <a:rPr lang="sk-SK" sz="2400" dirty="0">
                <a:solidFill>
                  <a:srgbClr val="FF0000"/>
                </a:solidFill>
              </a:rPr>
              <a:t> </a:t>
            </a:r>
            <a:r>
              <a:rPr lang="sk-SK" sz="2400" b="1" dirty="0">
                <a:solidFill>
                  <a:srgbClr val="FF0000"/>
                </a:solidFill>
              </a:rPr>
              <a:t>č. 146/2023 Z. z</a:t>
            </a:r>
            <a:r>
              <a:rPr lang="sk-SK" sz="2400" dirty="0">
                <a:solidFill>
                  <a:srgbClr val="FF0000"/>
                </a:solidFill>
              </a:rPr>
              <a:t>. </a:t>
            </a:r>
            <a:r>
              <a:rPr lang="sk-SK" sz="2400" dirty="0">
                <a:solidFill>
                  <a:schemeClr val="accent1">
                    <a:lumMod val="75000"/>
                  </a:schemeClr>
                </a:solidFill>
              </a:rPr>
              <a:t>o ochrane ovzdušia a o zmene a o doplnení niektorých zákonov</a:t>
            </a:r>
          </a:p>
          <a:p>
            <a:pPr marL="446088" indent="-446088">
              <a:buFont typeface="+mj-lt"/>
              <a:buAutoNum type="arabicPeriod"/>
            </a:pPr>
            <a:r>
              <a:rPr lang="sk-SK" sz="2400" dirty="0">
                <a:solidFill>
                  <a:schemeClr val="accent1">
                    <a:lumMod val="75000"/>
                  </a:schemeClr>
                </a:solidFill>
              </a:rPr>
              <a:t>Vyhláška č. </a:t>
            </a:r>
            <a:r>
              <a:rPr lang="sk-SK" sz="2400" b="1" dirty="0">
                <a:solidFill>
                  <a:srgbClr val="FF0000"/>
                </a:solidFill>
              </a:rPr>
              <a:t>248/2023</a:t>
            </a:r>
            <a:r>
              <a:rPr lang="sk-SK" sz="2400" dirty="0">
                <a:solidFill>
                  <a:schemeClr val="accent1">
                    <a:lumMod val="75000"/>
                  </a:schemeClr>
                </a:solidFill>
              </a:rPr>
              <a:t> Z. z. o požiadavkách na stacionárne zdroje znečisťovania ovzdušia (vyhl. </a:t>
            </a:r>
            <a:r>
              <a:rPr lang="sk-SK" sz="2400" b="1" dirty="0">
                <a:solidFill>
                  <a:schemeClr val="accent1">
                    <a:lumMod val="75000"/>
                  </a:schemeClr>
                </a:solidFill>
              </a:rPr>
              <a:t>410/2012</a:t>
            </a:r>
            <a:r>
              <a:rPr lang="sk-SK" sz="2400" dirty="0">
                <a:solidFill>
                  <a:schemeClr val="accent1">
                    <a:lumMod val="75000"/>
                  </a:schemeClr>
                </a:solidFill>
              </a:rPr>
              <a:t>)</a:t>
            </a:r>
          </a:p>
          <a:p>
            <a:pPr marL="446088" indent="-446088">
              <a:buFont typeface="+mj-lt"/>
              <a:buAutoNum type="arabicPeriod"/>
            </a:pPr>
            <a:r>
              <a:rPr lang="sk-SK" sz="2400" dirty="0">
                <a:solidFill>
                  <a:schemeClr val="accent1">
                    <a:lumMod val="75000"/>
                  </a:schemeClr>
                </a:solidFill>
              </a:rPr>
              <a:t>Vyhláška č. </a:t>
            </a:r>
            <a:r>
              <a:rPr lang="sk-SK" sz="2400" b="1" dirty="0">
                <a:solidFill>
                  <a:srgbClr val="FF0000"/>
                </a:solidFill>
              </a:rPr>
              <a:t>251/2023</a:t>
            </a:r>
            <a:r>
              <a:rPr lang="sk-SK" sz="2400" dirty="0">
                <a:solidFill>
                  <a:schemeClr val="accent1">
                    <a:lumMod val="75000"/>
                  </a:schemeClr>
                </a:solidFill>
              </a:rPr>
              <a:t> Z. z. o kvalite palív (vyhl. č. </a:t>
            </a:r>
            <a:r>
              <a:rPr lang="sk-SK" sz="2400" b="1" dirty="0">
                <a:solidFill>
                  <a:schemeClr val="accent1">
                    <a:lumMod val="75000"/>
                  </a:schemeClr>
                </a:solidFill>
              </a:rPr>
              <a:t>228/2014</a:t>
            </a:r>
            <a:r>
              <a:rPr lang="sk-SK" sz="2400" dirty="0">
                <a:solidFill>
                  <a:schemeClr val="accent1">
                    <a:lumMod val="75000"/>
                  </a:schemeClr>
                </a:solidFill>
              </a:rPr>
              <a:t>)</a:t>
            </a:r>
          </a:p>
          <a:p>
            <a:pPr marL="446088" indent="-446088">
              <a:buFont typeface="+mj-lt"/>
              <a:buAutoNum type="arabicPeriod"/>
            </a:pPr>
            <a:r>
              <a:rPr lang="sk-SK" sz="2400" dirty="0">
                <a:solidFill>
                  <a:schemeClr val="accent1">
                    <a:lumMod val="75000"/>
                  </a:schemeClr>
                </a:solidFill>
              </a:rPr>
              <a:t>Vyhláška č. </a:t>
            </a:r>
            <a:r>
              <a:rPr lang="sk-SK" sz="2400" b="1" dirty="0">
                <a:solidFill>
                  <a:srgbClr val="FF0000"/>
                </a:solidFill>
              </a:rPr>
              <a:t>253/2023</a:t>
            </a:r>
            <a:r>
              <a:rPr lang="sk-SK" sz="2400" b="1" dirty="0">
                <a:solidFill>
                  <a:schemeClr val="accent1">
                    <a:lumMod val="75000"/>
                  </a:schemeClr>
                </a:solidFill>
              </a:rPr>
              <a:t> </a:t>
            </a:r>
            <a:r>
              <a:rPr lang="sk-SK" sz="2400" dirty="0">
                <a:solidFill>
                  <a:schemeClr val="accent1">
                    <a:lumMod val="75000"/>
                  </a:schemeClr>
                </a:solidFill>
              </a:rPr>
              <a:t>Z. z. o požiadavkách na skladovanie, plnenie a prepravu benzínu (vyhl. č. </a:t>
            </a:r>
            <a:r>
              <a:rPr lang="sk-SK" sz="2400" b="1" dirty="0">
                <a:solidFill>
                  <a:schemeClr val="accent1">
                    <a:lumMod val="75000"/>
                  </a:schemeClr>
                </a:solidFill>
              </a:rPr>
              <a:t>195/2016</a:t>
            </a:r>
            <a:r>
              <a:rPr lang="sk-SK" sz="2400" dirty="0">
                <a:solidFill>
                  <a:schemeClr val="accent1">
                    <a:lumMod val="75000"/>
                  </a:schemeClr>
                </a:solidFill>
              </a:rPr>
              <a:t>)</a:t>
            </a:r>
          </a:p>
          <a:p>
            <a:pPr marL="446088" indent="-446088">
              <a:buFont typeface="+mj-lt"/>
              <a:buAutoNum type="arabicPeriod"/>
            </a:pPr>
            <a:r>
              <a:rPr lang="sk-SK" sz="2400" dirty="0">
                <a:solidFill>
                  <a:schemeClr val="accent1">
                    <a:lumMod val="75000"/>
                  </a:schemeClr>
                </a:solidFill>
              </a:rPr>
              <a:t>Vyhláška č. </a:t>
            </a:r>
            <a:r>
              <a:rPr lang="sk-SK" sz="2400" b="1" dirty="0">
                <a:solidFill>
                  <a:srgbClr val="FF0000"/>
                </a:solidFill>
              </a:rPr>
              <a:t>254/2023</a:t>
            </a:r>
            <a:r>
              <a:rPr lang="sk-SK" sz="2400" dirty="0">
                <a:solidFill>
                  <a:schemeClr val="accent1">
                    <a:lumMod val="75000"/>
                  </a:schemeClr>
                </a:solidFill>
              </a:rPr>
              <a:t> Z. z., ktorou sa vykonávajú niektoré ustanovenia zákona o ochrane ovzdušia </a:t>
            </a:r>
            <a:br>
              <a:rPr lang="sk-SK" sz="2400" dirty="0">
                <a:solidFill>
                  <a:schemeClr val="accent1">
                    <a:lumMod val="75000"/>
                  </a:schemeClr>
                </a:solidFill>
              </a:rPr>
            </a:br>
            <a:r>
              <a:rPr lang="sk-SK" sz="2400" dirty="0">
                <a:solidFill>
                  <a:schemeClr val="accent1">
                    <a:lumMod val="75000"/>
                  </a:schemeClr>
                </a:solidFill>
              </a:rPr>
              <a:t>(vyhl. č. </a:t>
            </a:r>
            <a:r>
              <a:rPr lang="sk-SK" sz="2400" b="1" dirty="0">
                <a:solidFill>
                  <a:schemeClr val="accent1">
                    <a:lumMod val="75000"/>
                  </a:schemeClr>
                </a:solidFill>
              </a:rPr>
              <a:t>231/2013</a:t>
            </a:r>
            <a:r>
              <a:rPr lang="sk-SK" sz="2400" dirty="0">
                <a:solidFill>
                  <a:schemeClr val="accent1">
                    <a:lumMod val="75000"/>
                  </a:schemeClr>
                </a:solidFill>
              </a:rPr>
              <a:t> + vyhl. č. </a:t>
            </a:r>
            <a:r>
              <a:rPr lang="sk-SK" sz="2400" b="1" dirty="0">
                <a:solidFill>
                  <a:schemeClr val="accent1">
                    <a:lumMod val="75000"/>
                  </a:schemeClr>
                </a:solidFill>
              </a:rPr>
              <a:t>314/2010</a:t>
            </a:r>
            <a:r>
              <a:rPr lang="sk-SK" sz="2400" dirty="0">
                <a:solidFill>
                  <a:schemeClr val="accent1">
                    <a:lumMod val="75000"/>
                  </a:schemeClr>
                </a:solidFill>
              </a:rPr>
              <a:t>)</a:t>
            </a:r>
          </a:p>
          <a:p>
            <a:pPr marL="446088" indent="-446088">
              <a:buFont typeface="+mj-lt"/>
              <a:buAutoNum type="arabicPeriod"/>
            </a:pPr>
            <a:r>
              <a:rPr lang="sk-SK" sz="2400" dirty="0">
                <a:solidFill>
                  <a:schemeClr val="accent1">
                    <a:lumMod val="75000"/>
                  </a:schemeClr>
                </a:solidFill>
              </a:rPr>
              <a:t>Vyhláška č. </a:t>
            </a:r>
            <a:r>
              <a:rPr lang="sk-SK" sz="2400" b="1" dirty="0">
                <a:solidFill>
                  <a:srgbClr val="FF0000"/>
                </a:solidFill>
              </a:rPr>
              <a:t>256/2023</a:t>
            </a:r>
            <a:r>
              <a:rPr lang="sk-SK" sz="2400" dirty="0">
                <a:solidFill>
                  <a:schemeClr val="accent1">
                    <a:lumMod val="75000"/>
                  </a:schemeClr>
                </a:solidFill>
              </a:rPr>
              <a:t> Z. z. o regulovaných výrobkoch s obsahom organických rozpúšťadiel (vyhl. </a:t>
            </a:r>
            <a:r>
              <a:rPr lang="sk-SK" sz="2400" b="1" dirty="0">
                <a:solidFill>
                  <a:schemeClr val="accent1">
                    <a:lumMod val="75000"/>
                  </a:schemeClr>
                </a:solidFill>
              </a:rPr>
              <a:t>127/2011</a:t>
            </a:r>
            <a:r>
              <a:rPr lang="sk-SK" sz="2400" dirty="0">
                <a:solidFill>
                  <a:schemeClr val="accent1">
                    <a:lumMod val="75000"/>
                  </a:schemeClr>
                </a:solidFill>
              </a:rPr>
              <a:t>)</a:t>
            </a:r>
          </a:p>
          <a:p>
            <a:pPr marL="446088" indent="-446088">
              <a:buFont typeface="+mj-lt"/>
              <a:buAutoNum type="arabicPeriod"/>
            </a:pPr>
            <a:endParaRPr lang="sk-SK" sz="2400" dirty="0">
              <a:solidFill>
                <a:schemeClr val="accent1">
                  <a:lumMod val="75000"/>
                </a:schemeClr>
              </a:solidFill>
            </a:endParaRPr>
          </a:p>
          <a:p>
            <a:pPr marL="0" indent="0">
              <a:buNone/>
            </a:pPr>
            <a:r>
              <a:rPr lang="sk-SK" sz="2400" dirty="0">
                <a:solidFill>
                  <a:schemeClr val="accent1">
                    <a:lumMod val="75000"/>
                  </a:schemeClr>
                </a:solidFill>
              </a:rPr>
              <a:t>+ ďalších 5 predpisov</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2</a:t>
            </a:fld>
            <a:endParaRPr lang="sk-SK" dirty="0"/>
          </a:p>
        </p:txBody>
      </p:sp>
    </p:spTree>
    <p:extLst>
      <p:ext uri="{BB962C8B-B14F-4D97-AF65-F5344CB8AC3E}">
        <p14:creationId xmlns:p14="http://schemas.microsoft.com/office/powerpoint/2010/main" val="229126257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824" y="265374"/>
            <a:ext cx="10813869" cy="544524"/>
          </a:xfrm>
        </p:spPr>
        <p:txBody>
          <a:bodyPr>
            <a:normAutofit/>
          </a:bodyPr>
          <a:lstStyle/>
          <a:p>
            <a:pPr lvl="1" algn="ctr" rtl="0">
              <a:lnSpc>
                <a:spcPct val="90000"/>
              </a:lnSpc>
              <a:spcBef>
                <a:spcPct val="0"/>
              </a:spcBef>
            </a:pPr>
            <a:r>
              <a:rPr lang="sk-SK" sz="3000" b="1" dirty="0">
                <a:solidFill>
                  <a:schemeClr val="bg2">
                    <a:lumMod val="50000"/>
                  </a:schemeClr>
                </a:solidFill>
                <a:effectLst>
                  <a:outerShdw blurRad="38100" dist="38100" dir="2700000" algn="tl">
                    <a:srgbClr val="000000">
                      <a:alpha val="43137"/>
                    </a:srgbClr>
                  </a:outerShdw>
                </a:effectLst>
                <a:latin typeface="+mj-lt"/>
                <a:ea typeface="+mj-ea"/>
                <a:cs typeface="+mj-cs"/>
              </a:rPr>
              <a:t>Osobitné činnosti / malé zdroje</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20</a:t>
            </a:fld>
            <a:endParaRPr lang="sk-SK" dirty="0"/>
          </a:p>
        </p:txBody>
      </p:sp>
      <p:sp>
        <p:nvSpPr>
          <p:cNvPr id="9" name="Zástupný objekt pre obsah 8"/>
          <p:cNvSpPr>
            <a:spLocks noGrp="1"/>
          </p:cNvSpPr>
          <p:nvPr>
            <p:ph idx="1"/>
          </p:nvPr>
        </p:nvSpPr>
        <p:spPr>
          <a:xfrm>
            <a:off x="330926" y="875666"/>
            <a:ext cx="11652068" cy="5490300"/>
          </a:xfrm>
        </p:spPr>
        <p:txBody>
          <a:bodyPr>
            <a:noAutofit/>
          </a:bodyPr>
          <a:lstStyle/>
          <a:p>
            <a:pPr marL="0" lvl="1" indent="0">
              <a:spcBef>
                <a:spcPts val="800"/>
              </a:spcBef>
              <a:buNone/>
            </a:pPr>
            <a:r>
              <a:rPr lang="sk-SK" b="1" dirty="0">
                <a:solidFill>
                  <a:srgbClr val="FF0000"/>
                </a:solidFill>
              </a:rPr>
              <a:t>Otázka č. 8:</a:t>
            </a:r>
          </a:p>
          <a:p>
            <a:pPr marL="457200" lvl="1" indent="0">
              <a:buNone/>
            </a:pPr>
            <a:r>
              <a:rPr lang="sk-SK" sz="2000" dirty="0">
                <a:solidFill>
                  <a:schemeClr val="accent1">
                    <a:lumMod val="75000"/>
                  </a:schemeClr>
                </a:solidFill>
              </a:rPr>
              <a:t>Ak občan mení MSZ, oznamuje túto skutočnosť príslušnej obci. Uvažujem správne ak takéto oznámenie musí podať najskôr z dôvodu inštalácie MSZ a potom z dôvodu uvedenia do prevádzky? Môže obec vyzvať prevádzkovateľa, ak zistí rozpor s legislatívnymi požiadavkami v oblasti s ochranou ovzdušia v podanom oznámení, aby postupoval v zmysle týchto leg. požiadaviek, ktoré uvedie v tejto výzve? Ako sa pri oznámení skontroluje, že občan dodržal všetky potrebné leg. požiadavky? </a:t>
            </a:r>
          </a:p>
          <a:p>
            <a:pPr marL="0" indent="0">
              <a:buNone/>
            </a:pPr>
            <a:r>
              <a:rPr lang="sk-SK" sz="2400" b="1" dirty="0">
                <a:solidFill>
                  <a:srgbClr val="FF0000"/>
                </a:solidFill>
              </a:rPr>
              <a:t>Odpoveď:</a:t>
            </a:r>
          </a:p>
          <a:p>
            <a:pPr marL="0" indent="0">
              <a:buNone/>
            </a:pPr>
            <a:r>
              <a:rPr lang="sk-SK" sz="2000" dirty="0">
                <a:solidFill>
                  <a:schemeClr val="accent1">
                    <a:lumMod val="75000"/>
                  </a:schemeClr>
                </a:solidFill>
              </a:rPr>
              <a:t>§ 26 ods. 9: „Ak ide o zmenu alebo uvedenie do užívania malého spaľovacieho zariadenia s menovitým tepelným príkonom do 0,1 MW určeného na vykurovanie domácnosti, ktoré nepodlieha stavebnému konaniu, súhlas podľa odseku 1 písm. a) a c) sa nevydáva; zmena malého spaľovacieho zariadenia sa oznamuje príslušnej obci.“</a:t>
            </a:r>
          </a:p>
          <a:p>
            <a:pPr marL="0" indent="0">
              <a:buNone/>
            </a:pPr>
            <a:r>
              <a:rPr lang="sk-SK" sz="2000" dirty="0">
                <a:solidFill>
                  <a:schemeClr val="accent1">
                    <a:lumMod val="75000"/>
                  </a:schemeClr>
                </a:solidFill>
              </a:rPr>
              <a:t>Na základe tohto ustanovenia občan podá obci oznámenie o zmene malého spaľovacieho zariadenia. Na takéto oznámenie obec reaguje rovnako ako stavebný úrad na oznámenie o drobnej stavbe. Tzn. v písomnej podobe oznámi, či súhlasí s oznamovanou zmenou a za akých podmienok.</a:t>
            </a:r>
          </a:p>
          <a:p>
            <a:pPr marL="0" indent="0">
              <a:buNone/>
            </a:pPr>
            <a:r>
              <a:rPr lang="sk-SK" sz="2000" dirty="0">
                <a:solidFill>
                  <a:schemeClr val="accent1">
                    <a:lumMod val="75000"/>
                  </a:schemeClr>
                </a:solidFill>
              </a:rPr>
              <a:t>Ak  je to potrebné, napr. pri zmene paliva zo zemného plynu na biomasu, kde by bolo potrebné riešiť výšku komína, vyzve na doplnenie podania v rozsahu riešenia problému, napr. dostavanie komína. Prípadnú nadstavbu, dostavbu komína je potrebné riešiť v spolupráci so stavebným úradom.</a:t>
            </a:r>
          </a:p>
          <a:p>
            <a:pPr marL="0" indent="0">
              <a:buNone/>
            </a:pPr>
            <a:endParaRPr lang="sk-SK" sz="2200" dirty="0">
              <a:solidFill>
                <a:schemeClr val="accent1">
                  <a:lumMod val="75000"/>
                </a:schemeClr>
              </a:solidFill>
            </a:endParaRPr>
          </a:p>
          <a:p>
            <a:pPr marL="0" indent="0">
              <a:spcBef>
                <a:spcPts val="600"/>
              </a:spcBef>
              <a:buNone/>
            </a:pPr>
            <a:endParaRPr lang="sk-SK" b="1" dirty="0"/>
          </a:p>
        </p:txBody>
      </p:sp>
    </p:spTree>
    <p:extLst>
      <p:ext uri="{BB962C8B-B14F-4D97-AF65-F5344CB8AC3E}">
        <p14:creationId xmlns:p14="http://schemas.microsoft.com/office/powerpoint/2010/main" val="59368329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824" y="265374"/>
            <a:ext cx="10813869" cy="544524"/>
          </a:xfrm>
        </p:spPr>
        <p:txBody>
          <a:bodyPr>
            <a:normAutofit/>
          </a:bodyPr>
          <a:lstStyle/>
          <a:p>
            <a:pPr lvl="1" algn="ctr" rtl="0">
              <a:lnSpc>
                <a:spcPct val="90000"/>
              </a:lnSpc>
              <a:spcBef>
                <a:spcPct val="0"/>
              </a:spcBef>
            </a:pPr>
            <a:r>
              <a:rPr lang="sk-SK" sz="3000" b="1" dirty="0">
                <a:solidFill>
                  <a:schemeClr val="bg2">
                    <a:lumMod val="50000"/>
                  </a:schemeClr>
                </a:solidFill>
                <a:effectLst>
                  <a:outerShdw blurRad="38100" dist="38100" dir="2700000" algn="tl">
                    <a:srgbClr val="000000">
                      <a:alpha val="43137"/>
                    </a:srgbClr>
                  </a:outerShdw>
                </a:effectLst>
                <a:latin typeface="+mj-lt"/>
                <a:ea typeface="+mj-ea"/>
                <a:cs typeface="+mj-cs"/>
              </a:rPr>
              <a:t>Osobitné činnosti / malé zdroje</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21</a:t>
            </a:fld>
            <a:endParaRPr lang="sk-SK" dirty="0"/>
          </a:p>
        </p:txBody>
      </p:sp>
      <p:sp>
        <p:nvSpPr>
          <p:cNvPr id="9" name="Zástupný objekt pre obsah 8"/>
          <p:cNvSpPr>
            <a:spLocks noGrp="1"/>
          </p:cNvSpPr>
          <p:nvPr>
            <p:ph idx="1"/>
          </p:nvPr>
        </p:nvSpPr>
        <p:spPr>
          <a:xfrm>
            <a:off x="330926" y="875666"/>
            <a:ext cx="11652068" cy="5490300"/>
          </a:xfrm>
        </p:spPr>
        <p:txBody>
          <a:bodyPr>
            <a:noAutofit/>
          </a:bodyPr>
          <a:lstStyle/>
          <a:p>
            <a:pPr marL="0" lvl="1" indent="0">
              <a:spcBef>
                <a:spcPts val="800"/>
              </a:spcBef>
              <a:buNone/>
            </a:pPr>
            <a:r>
              <a:rPr lang="sk-SK" b="1" dirty="0">
                <a:solidFill>
                  <a:srgbClr val="FF0000"/>
                </a:solidFill>
              </a:rPr>
              <a:t>Otázka č. 9:</a:t>
            </a:r>
          </a:p>
          <a:p>
            <a:pPr marL="457200" lvl="1" indent="0">
              <a:buNone/>
            </a:pPr>
            <a:r>
              <a:rPr lang="sk-SK" dirty="0">
                <a:solidFill>
                  <a:schemeClr val="accent1">
                    <a:lumMod val="75000"/>
                  </a:schemeClr>
                </a:solidFill>
              </a:rPr>
              <a:t>Aké náležitosti musí uviesť prevádzkovateľ (fyzická osoba) MSZ do oznámenia o zmene alebo na uvedenie do užívania MSZ? </a:t>
            </a:r>
          </a:p>
          <a:p>
            <a:pPr marL="0" indent="0">
              <a:buNone/>
            </a:pPr>
            <a:r>
              <a:rPr lang="sk-SK" sz="2400" b="1" dirty="0">
                <a:solidFill>
                  <a:srgbClr val="FF0000"/>
                </a:solidFill>
              </a:rPr>
              <a:t>Odpoveď:</a:t>
            </a:r>
          </a:p>
          <a:p>
            <a:pPr marL="0" indent="0">
              <a:buNone/>
            </a:pPr>
            <a:r>
              <a:rPr lang="sk-SK" sz="2400" dirty="0">
                <a:solidFill>
                  <a:schemeClr val="accent1">
                    <a:lumMod val="75000"/>
                  </a:schemeClr>
                </a:solidFill>
              </a:rPr>
              <a:t>Oznámenie by malo obsahovať nasledovné údaje:</a:t>
            </a:r>
          </a:p>
          <a:p>
            <a:r>
              <a:rPr lang="sk-SK" sz="2400" dirty="0">
                <a:solidFill>
                  <a:schemeClr val="accent1">
                    <a:lumMod val="75000"/>
                  </a:schemeClr>
                </a:solidFill>
              </a:rPr>
              <a:t>Identifikačné  údaje prevádzkovateľa: meno, priezvisko, rok narodenia a adresa trvalého pobytu + kontaktné údaje </a:t>
            </a:r>
          </a:p>
          <a:p>
            <a:r>
              <a:rPr lang="sk-SK" sz="2400" dirty="0">
                <a:solidFill>
                  <a:schemeClr val="accent1">
                    <a:lumMod val="75000"/>
                  </a:schemeClr>
                </a:solidFill>
              </a:rPr>
              <a:t>Predmet zmeny - aké malé spaľovacie zariadenie ide vymeniť za aké</a:t>
            </a:r>
          </a:p>
          <a:p>
            <a:r>
              <a:rPr lang="sk-SK" sz="2400" dirty="0">
                <a:solidFill>
                  <a:schemeClr val="accent1">
                    <a:lumMod val="75000"/>
                  </a:schemeClr>
                </a:solidFill>
              </a:rPr>
              <a:t>Údaje plnení rozptylových podmienok – celková výška komína, prevýšenie nad strechu, popis umiestnenia susedných budov, ak je to možné tak aj nákres </a:t>
            </a:r>
          </a:p>
          <a:p>
            <a:r>
              <a:rPr lang="sk-SK" sz="2400" dirty="0">
                <a:solidFill>
                  <a:schemeClr val="accent1">
                    <a:lumMod val="75000"/>
                  </a:schemeClr>
                </a:solidFill>
              </a:rPr>
              <a:t>Termín ukončenia prác</a:t>
            </a:r>
          </a:p>
          <a:p>
            <a:r>
              <a:rPr lang="sk-SK" sz="2400" dirty="0">
                <a:solidFill>
                  <a:schemeClr val="accent1">
                    <a:lumMod val="75000"/>
                  </a:schemeClr>
                </a:solidFill>
              </a:rPr>
              <a:t>Pri uvedení do prevádzky – preukázanie splnenia podmienok</a:t>
            </a:r>
          </a:p>
          <a:p>
            <a:pPr marL="0" indent="0">
              <a:buNone/>
            </a:pPr>
            <a:endParaRPr lang="sk-SK" sz="2200" dirty="0">
              <a:solidFill>
                <a:schemeClr val="accent1">
                  <a:lumMod val="75000"/>
                </a:schemeClr>
              </a:solidFill>
            </a:endParaRPr>
          </a:p>
          <a:p>
            <a:pPr marL="0" indent="0">
              <a:spcBef>
                <a:spcPts val="600"/>
              </a:spcBef>
              <a:buNone/>
            </a:pPr>
            <a:endParaRPr lang="sk-SK" b="1" dirty="0"/>
          </a:p>
        </p:txBody>
      </p:sp>
    </p:spTree>
    <p:extLst>
      <p:ext uri="{BB962C8B-B14F-4D97-AF65-F5344CB8AC3E}">
        <p14:creationId xmlns:p14="http://schemas.microsoft.com/office/powerpoint/2010/main" val="123009199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784863" y="705111"/>
            <a:ext cx="10515600" cy="4351338"/>
          </a:xfrm>
        </p:spPr>
        <p:txBody>
          <a:bodyPr/>
          <a:lstStyle/>
          <a:p>
            <a:pPr marL="0" indent="0" algn="ctr">
              <a:buNone/>
            </a:pPr>
            <a:endParaRPr lang="sk-SK" dirty="0"/>
          </a:p>
          <a:p>
            <a:pPr marL="0" indent="0" algn="ctr">
              <a:buNone/>
            </a:pPr>
            <a:endParaRPr lang="sk-SK" dirty="0"/>
          </a:p>
          <a:p>
            <a:pPr marL="0" indent="0" algn="ctr">
              <a:buNone/>
            </a:pPr>
            <a:endParaRPr lang="sk-SK" altLang="sk-SK" dirty="0"/>
          </a:p>
          <a:p>
            <a:pPr marL="0" indent="0" algn="ctr">
              <a:buNone/>
            </a:pPr>
            <a:endParaRPr lang="sk-SK" altLang="sk-SK" sz="3200" b="1" dirty="0">
              <a:solidFill>
                <a:schemeClr val="tx2">
                  <a:lumMod val="75000"/>
                </a:schemeClr>
              </a:solidFill>
            </a:endParaRPr>
          </a:p>
          <a:p>
            <a:pPr marL="0" indent="0" algn="ctr">
              <a:buNone/>
            </a:pPr>
            <a:r>
              <a:rPr lang="sk-SK" altLang="sk-SK" sz="3200" b="1" dirty="0">
                <a:solidFill>
                  <a:schemeClr val="tx2">
                    <a:lumMod val="75000"/>
                  </a:schemeClr>
                </a:solidFill>
              </a:rPr>
              <a:t>Ďakujem za pozornosť</a:t>
            </a:r>
            <a:r>
              <a:rPr lang="en-US" altLang="sk-SK" sz="3200" b="1" dirty="0">
                <a:solidFill>
                  <a:schemeClr val="tx2">
                    <a:lumMod val="75000"/>
                  </a:schemeClr>
                </a:solidFill>
              </a:rPr>
              <a:t>.</a:t>
            </a:r>
          </a:p>
        </p:txBody>
      </p:sp>
      <p:sp>
        <p:nvSpPr>
          <p:cNvPr id="11" name="Zástupný symbol čísla snímky 10"/>
          <p:cNvSpPr>
            <a:spLocks noGrp="1"/>
          </p:cNvSpPr>
          <p:nvPr>
            <p:ph type="sldNum" sz="quarter" idx="12"/>
          </p:nvPr>
        </p:nvSpPr>
        <p:spPr/>
        <p:txBody>
          <a:bodyPr/>
          <a:lstStyle/>
          <a:p>
            <a:fld id="{9D8DAFC1-40C0-429F-A8B9-3CEF2DB091B5}" type="slidenum">
              <a:rPr lang="sk-SK" smtClean="0"/>
              <a:pPr/>
              <a:t>22</a:t>
            </a:fld>
            <a:endParaRPr lang="sk-SK"/>
          </a:p>
        </p:txBody>
      </p:sp>
      <p:sp>
        <p:nvSpPr>
          <p:cNvPr id="5" name="CustomShape 5"/>
          <p:cNvSpPr/>
          <p:nvPr/>
        </p:nvSpPr>
        <p:spPr bwMode="auto">
          <a:xfrm>
            <a:off x="148276" y="5056449"/>
            <a:ext cx="4304160" cy="137879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nchor="t"/>
          <a:lstStyle/>
          <a:p>
            <a:pPr>
              <a:defRPr/>
            </a:pPr>
            <a:r>
              <a:rPr lang="sk-SK" sz="2000" b="1" strike="noStrike" spc="-1" dirty="0">
                <a:solidFill>
                  <a:schemeClr val="tx2">
                    <a:lumMod val="75000"/>
                  </a:schemeClr>
                </a:solidFill>
                <a:latin typeface="Calibri Light"/>
                <a:ea typeface="DejaVu Sans" panose="020B0603030804020204"/>
              </a:rPr>
              <a:t>Sekcia zmeny klímy a ochrany ovzdušia</a:t>
            </a:r>
            <a:br>
              <a:rPr b="1" dirty="0">
                <a:solidFill>
                  <a:schemeClr val="tx2">
                    <a:lumMod val="75000"/>
                  </a:schemeClr>
                </a:solidFill>
              </a:rPr>
            </a:br>
            <a:r>
              <a:rPr lang="sk-SK" sz="2000" b="1" strike="noStrike" spc="-1" dirty="0">
                <a:solidFill>
                  <a:schemeClr val="tx2">
                    <a:lumMod val="75000"/>
                  </a:schemeClr>
                </a:solidFill>
                <a:latin typeface="Calibri Light"/>
                <a:ea typeface="DejaVu Sans" panose="020B0603030804020204"/>
              </a:rPr>
              <a:t>Odbor ochrany </a:t>
            </a:r>
            <a:r>
              <a:rPr lang="sk-SK" sz="2000" b="1" spc="-1" dirty="0">
                <a:solidFill>
                  <a:schemeClr val="tx2">
                    <a:lumMod val="75000"/>
                  </a:schemeClr>
                </a:solidFill>
                <a:latin typeface="Calibri Light"/>
              </a:rPr>
              <a:t>ovzdušia</a:t>
            </a:r>
            <a:endParaRPr lang="sk-SK" sz="2000" b="1" spc="-1" dirty="0">
              <a:solidFill>
                <a:schemeClr val="tx2">
                  <a:lumMod val="75000"/>
                </a:schemeClr>
              </a:solidFill>
            </a:endParaRPr>
          </a:p>
          <a:p>
            <a:pPr>
              <a:defRPr/>
            </a:pPr>
            <a:r>
              <a:rPr lang="sk-SK" sz="2000" b="1" spc="-1" dirty="0">
                <a:solidFill>
                  <a:schemeClr val="tx2">
                    <a:lumMod val="75000"/>
                  </a:schemeClr>
                </a:solidFill>
                <a:latin typeface="Calibri Light"/>
              </a:rPr>
              <a:t>Ing. Jarmila Hrubá</a:t>
            </a:r>
          </a:p>
          <a:p>
            <a:pPr>
              <a:defRPr/>
            </a:pPr>
            <a:r>
              <a:rPr lang="sk-SK" sz="2000" b="1" spc="-1" dirty="0" err="1">
                <a:solidFill>
                  <a:schemeClr val="tx2">
                    <a:lumMod val="75000"/>
                  </a:schemeClr>
                </a:solidFill>
                <a:latin typeface="Calibri Light"/>
              </a:rPr>
              <a:t>Jarmila.hruba@enviro.gov.sk</a:t>
            </a:r>
            <a:endParaRPr lang="sk-SK" sz="2000" b="1" spc="-1" dirty="0">
              <a:solidFill>
                <a:schemeClr val="tx2">
                  <a:lumMod val="75000"/>
                </a:schemeClr>
              </a:solidFill>
              <a:latin typeface="Calibri Light"/>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ývojový diagram: alternatívny proces 7"/>
          <p:cNvSpPr/>
          <p:nvPr/>
        </p:nvSpPr>
        <p:spPr>
          <a:xfrm>
            <a:off x="3471113" y="1960158"/>
            <a:ext cx="2434727" cy="785466"/>
          </a:xfrm>
          <a:prstGeom prst="flowChartAlternateProcess">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t>SÚHLAS k povoleniu stavby zdroja </a:t>
            </a:r>
          </a:p>
          <a:p>
            <a:pPr algn="ctr"/>
            <a:r>
              <a:rPr lang="sk-SK" b="1" dirty="0"/>
              <a:t>§ 26 ods.1 p. a) </a:t>
            </a:r>
          </a:p>
        </p:txBody>
      </p:sp>
      <p:sp>
        <p:nvSpPr>
          <p:cNvPr id="11" name="Vývojový diagram: alternatívny proces 10"/>
          <p:cNvSpPr/>
          <p:nvPr/>
        </p:nvSpPr>
        <p:spPr>
          <a:xfrm>
            <a:off x="3477969" y="3270445"/>
            <a:ext cx="2490320" cy="826612"/>
          </a:xfrm>
          <a:prstGeom prst="flowChartAlternate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bg1"/>
                </a:solidFill>
              </a:rPr>
              <a:t>SÚHLAS na povolenie skúšobnej prevádzky</a:t>
            </a:r>
          </a:p>
          <a:p>
            <a:pPr algn="ctr"/>
            <a:r>
              <a:rPr lang="sk-SK" b="1" dirty="0">
                <a:solidFill>
                  <a:schemeClr val="bg1"/>
                </a:solidFill>
              </a:rPr>
              <a:t>§ 26 ods.1 p. b)</a:t>
            </a:r>
          </a:p>
        </p:txBody>
      </p:sp>
      <p:sp>
        <p:nvSpPr>
          <p:cNvPr id="12" name="Vývojový diagram: alternatívny proces 11"/>
          <p:cNvSpPr/>
          <p:nvPr/>
        </p:nvSpPr>
        <p:spPr>
          <a:xfrm>
            <a:off x="3471113" y="4396076"/>
            <a:ext cx="2490320" cy="827365"/>
          </a:xfrm>
          <a:prstGeom prst="flowChartAlternateProcess">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t>SÚHLAS </a:t>
            </a:r>
          </a:p>
          <a:p>
            <a:pPr algn="ctr"/>
            <a:r>
              <a:rPr lang="sk-SK" b="1" dirty="0"/>
              <a:t>na užívanie zdroja </a:t>
            </a:r>
          </a:p>
          <a:p>
            <a:pPr algn="ctr"/>
            <a:r>
              <a:rPr lang="sk-SK" b="1" dirty="0"/>
              <a:t>§ 26 ods.1 p. c)</a:t>
            </a:r>
          </a:p>
        </p:txBody>
      </p:sp>
      <p:sp>
        <p:nvSpPr>
          <p:cNvPr id="13" name="Vývojový diagram: alternatívny proces 12"/>
          <p:cNvSpPr/>
          <p:nvPr/>
        </p:nvSpPr>
        <p:spPr>
          <a:xfrm>
            <a:off x="6893531" y="3788327"/>
            <a:ext cx="2977466" cy="840266"/>
          </a:xfrm>
          <a:prstGeom prst="flowChartAlternateProcess">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tx2">
                    <a:lumMod val="50000"/>
                  </a:schemeClr>
                </a:solidFill>
              </a:rPr>
              <a:t>POVOLENIE SKÚŠ.PREV.  </a:t>
            </a:r>
            <a:r>
              <a:rPr lang="sk-SK" sz="3200" b="1" dirty="0">
                <a:solidFill>
                  <a:schemeClr val="tx2">
                    <a:lumMod val="50000"/>
                  </a:schemeClr>
                </a:solidFill>
              </a:rPr>
              <a:t>R</a:t>
            </a:r>
            <a:r>
              <a:rPr lang="sk-SK" b="1" dirty="0">
                <a:solidFill>
                  <a:schemeClr val="tx2">
                    <a:lumMod val="50000"/>
                  </a:schemeClr>
                </a:solidFill>
              </a:rPr>
              <a:t>  </a:t>
            </a:r>
          </a:p>
        </p:txBody>
      </p:sp>
      <p:sp>
        <p:nvSpPr>
          <p:cNvPr id="14" name="Vývojový diagram: alternatívny proces 13"/>
          <p:cNvSpPr/>
          <p:nvPr/>
        </p:nvSpPr>
        <p:spPr>
          <a:xfrm>
            <a:off x="6815231" y="2440598"/>
            <a:ext cx="3098717" cy="740596"/>
          </a:xfrm>
          <a:prstGeom prst="flowChartAlternateProcess">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tx2">
                    <a:lumMod val="50000"/>
                  </a:schemeClr>
                </a:solidFill>
              </a:rPr>
              <a:t>STAVEBNÉ POVOLENIE  </a:t>
            </a:r>
            <a:r>
              <a:rPr lang="sk-SK" sz="3200" b="1" dirty="0">
                <a:solidFill>
                  <a:schemeClr val="tx2">
                    <a:lumMod val="50000"/>
                  </a:schemeClr>
                </a:solidFill>
              </a:rPr>
              <a:t>R</a:t>
            </a:r>
            <a:endParaRPr lang="sk-SK" b="1" dirty="0">
              <a:solidFill>
                <a:schemeClr val="tx2">
                  <a:lumMod val="50000"/>
                </a:schemeClr>
              </a:solidFill>
            </a:endParaRPr>
          </a:p>
        </p:txBody>
      </p:sp>
      <p:sp>
        <p:nvSpPr>
          <p:cNvPr id="15" name="Vývojový diagram: alternatívny proces 14"/>
          <p:cNvSpPr/>
          <p:nvPr/>
        </p:nvSpPr>
        <p:spPr>
          <a:xfrm>
            <a:off x="6951240" y="5066772"/>
            <a:ext cx="2977465" cy="837560"/>
          </a:xfrm>
          <a:prstGeom prst="flowChartAlternateProcess">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tx2">
                    <a:lumMod val="50000"/>
                  </a:schemeClr>
                </a:solidFill>
              </a:rPr>
              <a:t>POVOLENIE NA UŽÍVANIE </a:t>
            </a:r>
            <a:r>
              <a:rPr lang="sk-SK" sz="3200" b="1" dirty="0">
                <a:solidFill>
                  <a:schemeClr val="tx2">
                    <a:lumMod val="50000"/>
                  </a:schemeClr>
                </a:solidFill>
              </a:rPr>
              <a:t>R</a:t>
            </a:r>
            <a:endParaRPr lang="sk-SK" b="1" dirty="0">
              <a:solidFill>
                <a:schemeClr val="tx2">
                  <a:lumMod val="50000"/>
                </a:schemeClr>
              </a:solidFill>
            </a:endParaRPr>
          </a:p>
        </p:txBody>
      </p:sp>
      <p:sp>
        <p:nvSpPr>
          <p:cNvPr id="16" name="Vývojový diagram: alternatívny proces 15"/>
          <p:cNvSpPr/>
          <p:nvPr/>
        </p:nvSpPr>
        <p:spPr>
          <a:xfrm>
            <a:off x="424153" y="2733595"/>
            <a:ext cx="2682491" cy="828906"/>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tx2">
                    <a:lumMod val="50000"/>
                  </a:schemeClr>
                </a:solidFill>
              </a:rPr>
              <a:t>POVOLENIE ZDROJA</a:t>
            </a:r>
          </a:p>
          <a:p>
            <a:pPr algn="ctr"/>
            <a:r>
              <a:rPr lang="sk-SK" b="1" dirty="0">
                <a:solidFill>
                  <a:schemeClr val="tx2">
                    <a:lumMod val="50000"/>
                  </a:schemeClr>
                </a:solidFill>
              </a:rPr>
              <a:t>§ 27                </a:t>
            </a:r>
          </a:p>
        </p:txBody>
      </p:sp>
      <p:sp>
        <p:nvSpPr>
          <p:cNvPr id="17" name="BlokTextu 16"/>
          <p:cNvSpPr txBox="1"/>
          <p:nvPr/>
        </p:nvSpPr>
        <p:spPr>
          <a:xfrm flipH="1">
            <a:off x="808983" y="82039"/>
            <a:ext cx="8200684" cy="1323439"/>
          </a:xfrm>
          <a:prstGeom prst="rect">
            <a:avLst/>
          </a:prstGeom>
          <a:noFill/>
        </p:spPr>
        <p:txBody>
          <a:bodyPr wrap="square" rtlCol="0">
            <a:spAutoFit/>
          </a:bodyPr>
          <a:lstStyle/>
          <a:p>
            <a:r>
              <a:rPr lang="sk-SK" sz="2000" b="1" dirty="0">
                <a:solidFill>
                  <a:srgbClr val="C00000"/>
                </a:solidFill>
              </a:rPr>
              <a:t>MALÝ ZDROJ</a:t>
            </a:r>
            <a:r>
              <a:rPr lang="sk-SK" sz="2000" b="1" dirty="0">
                <a:solidFill>
                  <a:schemeClr val="bg2">
                    <a:lumMod val="25000"/>
                  </a:schemeClr>
                </a:solidFill>
              </a:rPr>
              <a:t>, KT. JE STAVEBNÝM OBJEKTOM, </a:t>
            </a:r>
          </a:p>
          <a:p>
            <a:r>
              <a:rPr lang="sk-SK" sz="2000" b="1" dirty="0">
                <a:solidFill>
                  <a:schemeClr val="bg2">
                    <a:lumMod val="25000"/>
                  </a:schemeClr>
                </a:solidFill>
              </a:rPr>
              <a:t>OKREM MALÝCH SPAĽ. ZAR. S MTP &lt; 0, 1 MW URČENÝCH NA VYKUROVANIE DOMÁCNOSTÍ  </a:t>
            </a:r>
          </a:p>
          <a:p>
            <a:r>
              <a:rPr lang="sk-SK" sz="2000" b="1" dirty="0">
                <a:solidFill>
                  <a:schemeClr val="bg2">
                    <a:lumMod val="25000"/>
                  </a:schemeClr>
                </a:solidFill>
              </a:rPr>
              <a:t> </a:t>
            </a:r>
          </a:p>
        </p:txBody>
      </p:sp>
      <p:cxnSp>
        <p:nvCxnSpPr>
          <p:cNvPr id="24" name="Rovná spojovacia šípka 23"/>
          <p:cNvCxnSpPr/>
          <p:nvPr/>
        </p:nvCxnSpPr>
        <p:spPr>
          <a:xfrm>
            <a:off x="5968289" y="2412944"/>
            <a:ext cx="846942" cy="3502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Rovná spojovacia šípka 26"/>
          <p:cNvCxnSpPr/>
          <p:nvPr/>
        </p:nvCxnSpPr>
        <p:spPr>
          <a:xfrm>
            <a:off x="6007439" y="3712477"/>
            <a:ext cx="846942" cy="3502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Rovná spojovacia šípka 27"/>
          <p:cNvCxnSpPr/>
          <p:nvPr/>
        </p:nvCxnSpPr>
        <p:spPr>
          <a:xfrm>
            <a:off x="6047493" y="4974640"/>
            <a:ext cx="846942" cy="3502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BlokTextu 31"/>
          <p:cNvSpPr txBox="1"/>
          <p:nvPr/>
        </p:nvSpPr>
        <p:spPr>
          <a:xfrm>
            <a:off x="378638" y="2376292"/>
            <a:ext cx="2391444" cy="369332"/>
          </a:xfrm>
          <a:prstGeom prst="rect">
            <a:avLst/>
          </a:prstGeom>
          <a:noFill/>
        </p:spPr>
        <p:txBody>
          <a:bodyPr wrap="square" rtlCol="0">
            <a:spAutoFit/>
          </a:bodyPr>
          <a:lstStyle/>
          <a:p>
            <a:r>
              <a:rPr lang="sk-SK" b="1" dirty="0">
                <a:solidFill>
                  <a:srgbClr val="C00000"/>
                </a:solidFill>
              </a:rPr>
              <a:t>OOO ako povoľ. orgán</a:t>
            </a:r>
          </a:p>
        </p:txBody>
      </p:sp>
      <p:sp>
        <p:nvSpPr>
          <p:cNvPr id="33" name="BlokTextu 32"/>
          <p:cNvSpPr txBox="1"/>
          <p:nvPr/>
        </p:nvSpPr>
        <p:spPr>
          <a:xfrm flipH="1">
            <a:off x="3433747" y="1612369"/>
            <a:ext cx="2951157" cy="369332"/>
          </a:xfrm>
          <a:prstGeom prst="rect">
            <a:avLst/>
          </a:prstGeom>
          <a:noFill/>
        </p:spPr>
        <p:txBody>
          <a:bodyPr wrap="square" rtlCol="0">
            <a:spAutoFit/>
          </a:bodyPr>
          <a:lstStyle/>
          <a:p>
            <a:r>
              <a:rPr lang="sk-SK" b="1" dirty="0">
                <a:solidFill>
                  <a:srgbClr val="C00000"/>
                </a:solidFill>
              </a:rPr>
              <a:t>OOO ako dotknutý orgán</a:t>
            </a:r>
          </a:p>
        </p:txBody>
      </p:sp>
      <p:sp>
        <p:nvSpPr>
          <p:cNvPr id="34" name="BlokTextu 33"/>
          <p:cNvSpPr txBox="1"/>
          <p:nvPr/>
        </p:nvSpPr>
        <p:spPr>
          <a:xfrm flipH="1">
            <a:off x="6752783" y="2126746"/>
            <a:ext cx="3536930" cy="369332"/>
          </a:xfrm>
          <a:prstGeom prst="rect">
            <a:avLst/>
          </a:prstGeom>
          <a:noFill/>
        </p:spPr>
        <p:txBody>
          <a:bodyPr wrap="square" rtlCol="0">
            <a:spAutoFit/>
          </a:bodyPr>
          <a:lstStyle/>
          <a:p>
            <a:r>
              <a:rPr lang="sk-SK" b="1" dirty="0">
                <a:solidFill>
                  <a:srgbClr val="C00000"/>
                </a:solidFill>
              </a:rPr>
              <a:t>Stavebný úrad  - povoľujúci orgán</a:t>
            </a:r>
          </a:p>
        </p:txBody>
      </p:sp>
      <p:sp>
        <p:nvSpPr>
          <p:cNvPr id="2" name="BlokTextu 1"/>
          <p:cNvSpPr txBox="1"/>
          <p:nvPr/>
        </p:nvSpPr>
        <p:spPr>
          <a:xfrm>
            <a:off x="10021134" y="4116753"/>
            <a:ext cx="1723869" cy="369332"/>
          </a:xfrm>
          <a:prstGeom prst="rect">
            <a:avLst/>
          </a:prstGeom>
          <a:noFill/>
        </p:spPr>
        <p:txBody>
          <a:bodyPr wrap="square" rtlCol="0">
            <a:spAutoFit/>
          </a:bodyPr>
          <a:lstStyle/>
          <a:p>
            <a:r>
              <a:rPr lang="sk-SK" dirty="0"/>
              <a:t>Iba, ak treba </a:t>
            </a:r>
          </a:p>
        </p:txBody>
      </p:sp>
      <p:sp>
        <p:nvSpPr>
          <p:cNvPr id="25" name="Šípka nadol 24"/>
          <p:cNvSpPr/>
          <p:nvPr/>
        </p:nvSpPr>
        <p:spPr>
          <a:xfrm flipH="1">
            <a:off x="9009088" y="3281682"/>
            <a:ext cx="374006" cy="430795"/>
          </a:xfrm>
          <a:prstGeom prst="down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Šípka nadol 25"/>
          <p:cNvSpPr/>
          <p:nvPr/>
        </p:nvSpPr>
        <p:spPr>
          <a:xfrm flipH="1">
            <a:off x="9009088" y="4666518"/>
            <a:ext cx="374006" cy="362329"/>
          </a:xfrm>
          <a:prstGeom prst="down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p:cNvSpPr txBox="1"/>
          <p:nvPr/>
        </p:nvSpPr>
        <p:spPr>
          <a:xfrm>
            <a:off x="2645162" y="3008835"/>
            <a:ext cx="249839" cy="523220"/>
          </a:xfrm>
          <a:prstGeom prst="rect">
            <a:avLst/>
          </a:prstGeom>
          <a:noFill/>
        </p:spPr>
        <p:txBody>
          <a:bodyPr wrap="square" rtlCol="0">
            <a:spAutoFit/>
          </a:bodyPr>
          <a:lstStyle/>
          <a:p>
            <a:r>
              <a:rPr lang="sk-SK" sz="2800" b="1" dirty="0"/>
              <a:t>R</a:t>
            </a:r>
          </a:p>
        </p:txBody>
      </p:sp>
    </p:spTree>
    <p:extLst>
      <p:ext uri="{BB962C8B-B14F-4D97-AF65-F5344CB8AC3E}">
        <p14:creationId xmlns:p14="http://schemas.microsoft.com/office/powerpoint/2010/main" val="379234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ývojový diagram: alternatívny proces 7"/>
          <p:cNvSpPr/>
          <p:nvPr/>
        </p:nvSpPr>
        <p:spPr>
          <a:xfrm>
            <a:off x="3609771" y="2211186"/>
            <a:ext cx="2270810" cy="877840"/>
          </a:xfrm>
          <a:prstGeom prst="flowChartAlternateProcess">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t>SÚHLAS  k povoleniu stavby zdroja§ 26 ods.1 p. a)</a:t>
            </a:r>
          </a:p>
        </p:txBody>
      </p:sp>
      <p:sp>
        <p:nvSpPr>
          <p:cNvPr id="12" name="Vývojový diagram: alternatívny proces 11"/>
          <p:cNvSpPr/>
          <p:nvPr/>
        </p:nvSpPr>
        <p:spPr>
          <a:xfrm>
            <a:off x="3609771" y="3667492"/>
            <a:ext cx="2296070" cy="864673"/>
          </a:xfrm>
          <a:prstGeom prst="flowChartAlternateProcess">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t>SÚHLAS  </a:t>
            </a:r>
          </a:p>
          <a:p>
            <a:pPr algn="ctr"/>
            <a:r>
              <a:rPr lang="sk-SK" b="1" dirty="0"/>
              <a:t>na užívanie zdroja </a:t>
            </a:r>
          </a:p>
          <a:p>
            <a:pPr algn="ctr"/>
            <a:r>
              <a:rPr lang="sk-SK" b="1" dirty="0"/>
              <a:t>§ 26 ods.1 p. c)</a:t>
            </a:r>
          </a:p>
        </p:txBody>
      </p:sp>
      <p:sp>
        <p:nvSpPr>
          <p:cNvPr id="14" name="Vývojový diagram: alternatívny proces 13"/>
          <p:cNvSpPr/>
          <p:nvPr/>
        </p:nvSpPr>
        <p:spPr>
          <a:xfrm>
            <a:off x="6777065" y="2911126"/>
            <a:ext cx="3098717" cy="740596"/>
          </a:xfrm>
          <a:prstGeom prst="flowChartAlternateProcess">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tx2">
                    <a:lumMod val="50000"/>
                  </a:schemeClr>
                </a:solidFill>
              </a:rPr>
              <a:t>STAVEBNÉ POVOLENIE  </a:t>
            </a:r>
            <a:r>
              <a:rPr lang="sk-SK" sz="3200" b="1" dirty="0">
                <a:solidFill>
                  <a:schemeClr val="tx2">
                    <a:lumMod val="50000"/>
                  </a:schemeClr>
                </a:solidFill>
              </a:rPr>
              <a:t>R</a:t>
            </a:r>
            <a:endParaRPr lang="sk-SK" b="1" dirty="0">
              <a:solidFill>
                <a:schemeClr val="tx2">
                  <a:lumMod val="50000"/>
                </a:schemeClr>
              </a:solidFill>
            </a:endParaRPr>
          </a:p>
        </p:txBody>
      </p:sp>
      <p:sp>
        <p:nvSpPr>
          <p:cNvPr id="15" name="Vývojový diagram: alternatívny proces 14"/>
          <p:cNvSpPr/>
          <p:nvPr/>
        </p:nvSpPr>
        <p:spPr>
          <a:xfrm>
            <a:off x="6850233" y="4239157"/>
            <a:ext cx="2977465" cy="837560"/>
          </a:xfrm>
          <a:prstGeom prst="flowChartAlternateProcess">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tx2">
                    <a:lumMod val="50000"/>
                  </a:schemeClr>
                </a:solidFill>
              </a:rPr>
              <a:t>POVOLENIE NA UŽÍVANIE </a:t>
            </a:r>
            <a:r>
              <a:rPr lang="sk-SK" sz="3200" b="1" dirty="0">
                <a:solidFill>
                  <a:schemeClr val="tx2">
                    <a:lumMod val="50000"/>
                  </a:schemeClr>
                </a:solidFill>
              </a:rPr>
              <a:t>R</a:t>
            </a:r>
            <a:endParaRPr lang="sk-SK" b="1" dirty="0">
              <a:solidFill>
                <a:schemeClr val="tx2">
                  <a:lumMod val="50000"/>
                </a:schemeClr>
              </a:solidFill>
            </a:endParaRPr>
          </a:p>
        </p:txBody>
      </p:sp>
      <p:sp>
        <p:nvSpPr>
          <p:cNvPr id="16" name="Vývojový diagram: alternatívny proces 15"/>
          <p:cNvSpPr/>
          <p:nvPr/>
        </p:nvSpPr>
        <p:spPr>
          <a:xfrm>
            <a:off x="424863" y="3039912"/>
            <a:ext cx="2870064" cy="733801"/>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tx2">
                    <a:lumMod val="50000"/>
                  </a:schemeClr>
                </a:solidFill>
              </a:rPr>
              <a:t>POVOLENIE ZDROJA  </a:t>
            </a:r>
          </a:p>
          <a:p>
            <a:pPr algn="ctr"/>
            <a:r>
              <a:rPr lang="sk-SK" b="1" dirty="0">
                <a:solidFill>
                  <a:schemeClr val="tx2">
                    <a:lumMod val="50000"/>
                  </a:schemeClr>
                </a:solidFill>
              </a:rPr>
              <a:t>§ 27 </a:t>
            </a:r>
          </a:p>
        </p:txBody>
      </p:sp>
      <p:sp>
        <p:nvSpPr>
          <p:cNvPr id="17" name="BlokTextu 16"/>
          <p:cNvSpPr txBox="1"/>
          <p:nvPr/>
        </p:nvSpPr>
        <p:spPr>
          <a:xfrm flipH="1">
            <a:off x="784455" y="138600"/>
            <a:ext cx="10299306" cy="707886"/>
          </a:xfrm>
          <a:prstGeom prst="rect">
            <a:avLst/>
          </a:prstGeom>
          <a:noFill/>
        </p:spPr>
        <p:txBody>
          <a:bodyPr wrap="square" rtlCol="0">
            <a:spAutoFit/>
          </a:bodyPr>
          <a:lstStyle/>
          <a:p>
            <a:r>
              <a:rPr lang="sk-SK" b="1" dirty="0"/>
              <a:t> </a:t>
            </a:r>
            <a:r>
              <a:rPr lang="sk-SK" sz="2000" b="1" dirty="0">
                <a:solidFill>
                  <a:srgbClr val="C00000"/>
                </a:solidFill>
              </a:rPr>
              <a:t>MALÉ SPAĽ. ZAR.  S MTP &lt; 0, 1 MW, </a:t>
            </a:r>
            <a:r>
              <a:rPr lang="sk-SK" sz="2000" b="1" dirty="0">
                <a:solidFill>
                  <a:schemeClr val="bg2">
                    <a:lumMod val="25000"/>
                  </a:schemeClr>
                </a:solidFill>
              </a:rPr>
              <a:t>KT. JE STAVEBNÝM OBJEKTOM, </a:t>
            </a:r>
          </a:p>
          <a:p>
            <a:r>
              <a:rPr lang="sk-SK" sz="2000" b="1" dirty="0">
                <a:solidFill>
                  <a:schemeClr val="bg2">
                    <a:lumMod val="25000"/>
                  </a:schemeClr>
                </a:solidFill>
              </a:rPr>
              <a:t>  A IDE O SAMOSTATNÝ </a:t>
            </a:r>
            <a:r>
              <a:rPr lang="sk-SK" sz="2000" b="1" dirty="0">
                <a:solidFill>
                  <a:srgbClr val="C00000"/>
                </a:solidFill>
              </a:rPr>
              <a:t>ZDROJ URČENÝ NA VYKUROVANIE DOMÁCNOSTÍ</a:t>
            </a:r>
          </a:p>
        </p:txBody>
      </p:sp>
      <p:cxnSp>
        <p:nvCxnSpPr>
          <p:cNvPr id="24" name="Rovná spojovacia šípka 23"/>
          <p:cNvCxnSpPr/>
          <p:nvPr/>
        </p:nvCxnSpPr>
        <p:spPr>
          <a:xfrm>
            <a:off x="5905841" y="2878494"/>
            <a:ext cx="846942" cy="3502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Rovná spojovacia šípka 27"/>
          <p:cNvCxnSpPr/>
          <p:nvPr/>
        </p:nvCxnSpPr>
        <p:spPr>
          <a:xfrm>
            <a:off x="5934108" y="4224471"/>
            <a:ext cx="846942" cy="3502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BlokTextu 31"/>
          <p:cNvSpPr txBox="1"/>
          <p:nvPr/>
        </p:nvSpPr>
        <p:spPr>
          <a:xfrm>
            <a:off x="424863" y="2415021"/>
            <a:ext cx="2571566" cy="646331"/>
          </a:xfrm>
          <a:prstGeom prst="rect">
            <a:avLst/>
          </a:prstGeom>
          <a:noFill/>
        </p:spPr>
        <p:txBody>
          <a:bodyPr wrap="square" rtlCol="0">
            <a:spAutoFit/>
          </a:bodyPr>
          <a:lstStyle/>
          <a:p>
            <a:r>
              <a:rPr lang="sk-SK" b="1" dirty="0">
                <a:solidFill>
                  <a:srgbClr val="C00000"/>
                </a:solidFill>
              </a:rPr>
              <a:t>OOO ako povoľ. orgán</a:t>
            </a:r>
          </a:p>
          <a:p>
            <a:r>
              <a:rPr lang="sk-SK" b="1" dirty="0">
                <a:solidFill>
                  <a:srgbClr val="C00000"/>
                </a:solidFill>
              </a:rPr>
              <a:t>Povolenie sa nevydáva </a:t>
            </a:r>
          </a:p>
        </p:txBody>
      </p:sp>
      <p:sp>
        <p:nvSpPr>
          <p:cNvPr id="33" name="BlokTextu 32"/>
          <p:cNvSpPr txBox="1"/>
          <p:nvPr/>
        </p:nvSpPr>
        <p:spPr>
          <a:xfrm flipH="1">
            <a:off x="3542766" y="1848655"/>
            <a:ext cx="2951157" cy="369332"/>
          </a:xfrm>
          <a:prstGeom prst="rect">
            <a:avLst/>
          </a:prstGeom>
          <a:noFill/>
        </p:spPr>
        <p:txBody>
          <a:bodyPr wrap="square" rtlCol="0">
            <a:spAutoFit/>
          </a:bodyPr>
          <a:lstStyle/>
          <a:p>
            <a:r>
              <a:rPr lang="sk-SK" b="1" dirty="0">
                <a:solidFill>
                  <a:srgbClr val="C00000"/>
                </a:solidFill>
              </a:rPr>
              <a:t>OOO ako dotknutý orgán</a:t>
            </a:r>
          </a:p>
        </p:txBody>
      </p:sp>
      <p:sp>
        <p:nvSpPr>
          <p:cNvPr id="34" name="BlokTextu 33"/>
          <p:cNvSpPr txBox="1"/>
          <p:nvPr/>
        </p:nvSpPr>
        <p:spPr>
          <a:xfrm flipH="1">
            <a:off x="6678783" y="2541794"/>
            <a:ext cx="3884442" cy="369332"/>
          </a:xfrm>
          <a:prstGeom prst="rect">
            <a:avLst/>
          </a:prstGeom>
          <a:noFill/>
        </p:spPr>
        <p:txBody>
          <a:bodyPr wrap="square" rtlCol="0">
            <a:spAutoFit/>
          </a:bodyPr>
          <a:lstStyle/>
          <a:p>
            <a:r>
              <a:rPr lang="sk-SK" b="1" dirty="0">
                <a:solidFill>
                  <a:srgbClr val="C00000"/>
                </a:solidFill>
              </a:rPr>
              <a:t>Stavebný úrad  ako povoľujúci orgán</a:t>
            </a:r>
          </a:p>
        </p:txBody>
      </p:sp>
      <p:sp>
        <p:nvSpPr>
          <p:cNvPr id="2" name="Krát 1"/>
          <p:cNvSpPr/>
          <p:nvPr/>
        </p:nvSpPr>
        <p:spPr>
          <a:xfrm>
            <a:off x="79527" y="2896595"/>
            <a:ext cx="953466" cy="986950"/>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p:cNvSpPr txBox="1"/>
          <p:nvPr/>
        </p:nvSpPr>
        <p:spPr>
          <a:xfrm>
            <a:off x="110019" y="5445806"/>
            <a:ext cx="6865495" cy="923330"/>
          </a:xfrm>
          <a:prstGeom prst="rect">
            <a:avLst/>
          </a:prstGeom>
          <a:noFill/>
        </p:spPr>
        <p:txBody>
          <a:bodyPr wrap="square" rtlCol="0">
            <a:spAutoFit/>
          </a:bodyPr>
          <a:lstStyle/>
          <a:p>
            <a:r>
              <a:rPr lang="sk-SK" b="1" dirty="0"/>
              <a:t>Zmenu  </a:t>
            </a:r>
            <a:r>
              <a:rPr lang="sk-SK" b="1" dirty="0" err="1"/>
              <a:t>spaľ</a:t>
            </a:r>
            <a:r>
              <a:rPr lang="sk-SK" b="1" dirty="0"/>
              <a:t>. </a:t>
            </a:r>
            <a:r>
              <a:rPr lang="sk-SK" b="1" dirty="0" err="1"/>
              <a:t>zar</a:t>
            </a:r>
            <a:r>
              <a:rPr lang="sk-SK" b="1" dirty="0"/>
              <a:t>. určeného na vykurovanie domácnosti , ktorá nepodlieha  stavebnému </a:t>
            </a:r>
            <a:r>
              <a:rPr lang="sk-SK" b="1" dirty="0" err="1"/>
              <a:t>povoľovaiu</a:t>
            </a:r>
            <a:r>
              <a:rPr lang="sk-SK" b="1" dirty="0"/>
              <a:t> – sa iba oznamuje OOO. </a:t>
            </a:r>
          </a:p>
          <a:p>
            <a:r>
              <a:rPr lang="sk-SK" b="1" dirty="0"/>
              <a:t>Súhlasy sa nevydávajú!!!! </a:t>
            </a:r>
          </a:p>
        </p:txBody>
      </p:sp>
      <p:sp>
        <p:nvSpPr>
          <p:cNvPr id="22" name="Šípka nadol 21"/>
          <p:cNvSpPr/>
          <p:nvPr/>
        </p:nvSpPr>
        <p:spPr>
          <a:xfrm flipH="1">
            <a:off x="9088419" y="3773713"/>
            <a:ext cx="374006" cy="362329"/>
          </a:xfrm>
          <a:prstGeom prst="down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BlokTextu 18"/>
          <p:cNvSpPr txBox="1"/>
          <p:nvPr/>
        </p:nvSpPr>
        <p:spPr>
          <a:xfrm>
            <a:off x="2843523" y="3173706"/>
            <a:ext cx="249839" cy="523220"/>
          </a:xfrm>
          <a:prstGeom prst="rect">
            <a:avLst/>
          </a:prstGeom>
          <a:noFill/>
        </p:spPr>
        <p:txBody>
          <a:bodyPr wrap="square" rtlCol="0">
            <a:spAutoFit/>
          </a:bodyPr>
          <a:lstStyle/>
          <a:p>
            <a:r>
              <a:rPr lang="sk-SK" sz="2800" b="1" dirty="0"/>
              <a:t>R</a:t>
            </a:r>
          </a:p>
        </p:txBody>
      </p:sp>
    </p:spTree>
    <p:extLst>
      <p:ext uri="{BB962C8B-B14F-4D97-AF65-F5344CB8AC3E}">
        <p14:creationId xmlns:p14="http://schemas.microsoft.com/office/powerpoint/2010/main" val="273261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ývojový diagram: alternatívny proces 5"/>
          <p:cNvSpPr/>
          <p:nvPr/>
        </p:nvSpPr>
        <p:spPr>
          <a:xfrm>
            <a:off x="4475433" y="1046629"/>
            <a:ext cx="2475971" cy="854906"/>
          </a:xfrm>
          <a:prstGeom prst="flowChartAlternateProcess">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t>SÚHLAS  k umiestneniu stavby zdroja</a:t>
            </a:r>
          </a:p>
          <a:p>
            <a:pPr algn="ctr"/>
            <a:r>
              <a:rPr lang="sk-SK" b="1" dirty="0"/>
              <a:t>§ 61 ods.2</a:t>
            </a:r>
          </a:p>
        </p:txBody>
      </p:sp>
      <p:sp>
        <p:nvSpPr>
          <p:cNvPr id="8" name="Vývojový diagram: alternatívny proces 7"/>
          <p:cNvSpPr/>
          <p:nvPr/>
        </p:nvSpPr>
        <p:spPr>
          <a:xfrm>
            <a:off x="4536140" y="2100669"/>
            <a:ext cx="2415264" cy="889940"/>
          </a:xfrm>
          <a:prstGeom prst="flowChartAlternateProcess">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t>SÚHLAS k povoleniu stavby zdroja </a:t>
            </a:r>
          </a:p>
          <a:p>
            <a:pPr algn="ctr"/>
            <a:r>
              <a:rPr lang="sk-SK" b="1" dirty="0"/>
              <a:t>§ 26 ods.1 p. a)</a:t>
            </a:r>
          </a:p>
        </p:txBody>
      </p:sp>
      <p:sp>
        <p:nvSpPr>
          <p:cNvPr id="11" name="Vývojový diagram: alternatívny proces 10"/>
          <p:cNvSpPr/>
          <p:nvPr/>
        </p:nvSpPr>
        <p:spPr>
          <a:xfrm>
            <a:off x="4154327" y="4472461"/>
            <a:ext cx="2797077" cy="1050440"/>
          </a:xfrm>
          <a:prstGeom prst="flowChartAlternateProcess">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t>SÚHLAS na </a:t>
            </a:r>
          </a:p>
          <a:p>
            <a:pPr algn="ctr"/>
            <a:r>
              <a:rPr lang="sk-SK" b="1" dirty="0" err="1"/>
              <a:t>skúš</a:t>
            </a:r>
            <a:r>
              <a:rPr lang="sk-SK" b="1" dirty="0"/>
              <a:t>. prevádzku </a:t>
            </a:r>
          </a:p>
          <a:p>
            <a:pPr algn="ctr"/>
            <a:r>
              <a:rPr lang="sk-SK" b="1" dirty="0"/>
              <a:t>§ 26 ods.1 p. b)</a:t>
            </a:r>
          </a:p>
        </p:txBody>
      </p:sp>
      <p:sp>
        <p:nvSpPr>
          <p:cNvPr id="12" name="Vývojový diagram: alternatívny proces 11"/>
          <p:cNvSpPr/>
          <p:nvPr/>
        </p:nvSpPr>
        <p:spPr>
          <a:xfrm>
            <a:off x="4165871" y="5675802"/>
            <a:ext cx="2794719" cy="1051072"/>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tx1"/>
                </a:solidFill>
              </a:rPr>
              <a:t>SÚHLAS  </a:t>
            </a:r>
            <a:endParaRPr lang="sk-SK" sz="3200" b="1" dirty="0">
              <a:solidFill>
                <a:schemeClr val="tx1"/>
              </a:solidFill>
            </a:endParaRPr>
          </a:p>
          <a:p>
            <a:pPr algn="ctr"/>
            <a:r>
              <a:rPr lang="sk-SK" b="1" dirty="0">
                <a:solidFill>
                  <a:schemeClr val="tx1"/>
                </a:solidFill>
              </a:rPr>
              <a:t>na trvalé užívanie zdroja</a:t>
            </a:r>
            <a:endParaRPr lang="sk-SK" sz="3200" b="1" dirty="0">
              <a:solidFill>
                <a:schemeClr val="tx1"/>
              </a:solidFill>
            </a:endParaRPr>
          </a:p>
          <a:p>
            <a:pPr algn="ctr"/>
            <a:r>
              <a:rPr lang="sk-SK" b="1" dirty="0">
                <a:solidFill>
                  <a:schemeClr val="tx1"/>
                </a:solidFill>
              </a:rPr>
              <a:t>§ 26 ods.1 p. c)</a:t>
            </a:r>
          </a:p>
        </p:txBody>
      </p:sp>
      <p:sp>
        <p:nvSpPr>
          <p:cNvPr id="16" name="Vývojový diagram: alternatívny proces 15"/>
          <p:cNvSpPr/>
          <p:nvPr/>
        </p:nvSpPr>
        <p:spPr>
          <a:xfrm>
            <a:off x="4165871" y="3414592"/>
            <a:ext cx="2794718" cy="912764"/>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tx2">
                    <a:lumMod val="50000"/>
                  </a:schemeClr>
                </a:solidFill>
              </a:rPr>
              <a:t>POVOLENIE ZDROJA</a:t>
            </a:r>
          </a:p>
          <a:p>
            <a:pPr algn="ctr"/>
            <a:r>
              <a:rPr lang="sk-SK" b="1" dirty="0">
                <a:solidFill>
                  <a:schemeClr val="tx2">
                    <a:lumMod val="50000"/>
                  </a:schemeClr>
                </a:solidFill>
              </a:rPr>
              <a:t> § 27</a:t>
            </a:r>
            <a:endParaRPr lang="sk-SK" sz="2800" b="1" dirty="0">
              <a:solidFill>
                <a:schemeClr val="tx2">
                  <a:lumMod val="50000"/>
                </a:schemeClr>
              </a:solidFill>
            </a:endParaRPr>
          </a:p>
        </p:txBody>
      </p:sp>
      <p:sp>
        <p:nvSpPr>
          <p:cNvPr id="17" name="BlokTextu 16"/>
          <p:cNvSpPr txBox="1"/>
          <p:nvPr/>
        </p:nvSpPr>
        <p:spPr>
          <a:xfrm flipH="1">
            <a:off x="930413" y="341534"/>
            <a:ext cx="7658675" cy="400110"/>
          </a:xfrm>
          <a:prstGeom prst="rect">
            <a:avLst/>
          </a:prstGeom>
          <a:noFill/>
        </p:spPr>
        <p:txBody>
          <a:bodyPr wrap="square" rtlCol="0">
            <a:spAutoFit/>
          </a:bodyPr>
          <a:lstStyle/>
          <a:p>
            <a:r>
              <a:rPr lang="sk-SK" sz="2000" b="1" dirty="0">
                <a:solidFill>
                  <a:srgbClr val="C00000"/>
                </a:solidFill>
              </a:rPr>
              <a:t>MALÝ ZDROJ</a:t>
            </a:r>
            <a:r>
              <a:rPr lang="sk-SK" sz="2000" b="1" dirty="0">
                <a:solidFill>
                  <a:schemeClr val="bg2">
                    <a:lumMod val="25000"/>
                  </a:schemeClr>
                </a:solidFill>
              </a:rPr>
              <a:t>, KT. </a:t>
            </a:r>
            <a:r>
              <a:rPr lang="sk-SK" sz="2000" b="1" dirty="0">
                <a:solidFill>
                  <a:srgbClr val="C00000"/>
                </a:solidFill>
              </a:rPr>
              <a:t>NIE JE </a:t>
            </a:r>
            <a:r>
              <a:rPr lang="sk-SK" sz="2000" b="1" dirty="0">
                <a:solidFill>
                  <a:schemeClr val="bg2">
                    <a:lumMod val="25000"/>
                  </a:schemeClr>
                </a:solidFill>
              </a:rPr>
              <a:t>STAVEBNÝ OBJEKT</a:t>
            </a:r>
          </a:p>
        </p:txBody>
      </p:sp>
      <p:sp>
        <p:nvSpPr>
          <p:cNvPr id="33" name="BlokTextu 32"/>
          <p:cNvSpPr txBox="1"/>
          <p:nvPr/>
        </p:nvSpPr>
        <p:spPr>
          <a:xfrm flipH="1">
            <a:off x="4078466" y="3045259"/>
            <a:ext cx="2951157" cy="369332"/>
          </a:xfrm>
          <a:prstGeom prst="rect">
            <a:avLst/>
          </a:prstGeom>
          <a:noFill/>
        </p:spPr>
        <p:txBody>
          <a:bodyPr wrap="square" rtlCol="0">
            <a:spAutoFit/>
          </a:bodyPr>
          <a:lstStyle/>
          <a:p>
            <a:r>
              <a:rPr lang="sk-SK" b="1" dirty="0">
                <a:solidFill>
                  <a:srgbClr val="C00000"/>
                </a:solidFill>
              </a:rPr>
              <a:t>OOO ako povoľujúci  orgán</a:t>
            </a:r>
          </a:p>
        </p:txBody>
      </p:sp>
      <p:sp>
        <p:nvSpPr>
          <p:cNvPr id="2" name="Krát 1"/>
          <p:cNvSpPr/>
          <p:nvPr/>
        </p:nvSpPr>
        <p:spPr>
          <a:xfrm>
            <a:off x="4736892" y="1978702"/>
            <a:ext cx="45719" cy="457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Krát 2"/>
          <p:cNvSpPr/>
          <p:nvPr/>
        </p:nvSpPr>
        <p:spPr>
          <a:xfrm>
            <a:off x="3845607" y="1041439"/>
            <a:ext cx="1270993" cy="105922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C00000"/>
              </a:solidFill>
            </a:endParaRPr>
          </a:p>
        </p:txBody>
      </p:sp>
      <p:sp>
        <p:nvSpPr>
          <p:cNvPr id="26" name="Krát 25"/>
          <p:cNvSpPr/>
          <p:nvPr/>
        </p:nvSpPr>
        <p:spPr>
          <a:xfrm>
            <a:off x="3767721" y="2024420"/>
            <a:ext cx="1348879" cy="1197066"/>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C00000"/>
              </a:solidFill>
            </a:endParaRPr>
          </a:p>
        </p:txBody>
      </p:sp>
      <p:sp>
        <p:nvSpPr>
          <p:cNvPr id="9" name="BlokTextu 8"/>
          <p:cNvSpPr txBox="1"/>
          <p:nvPr/>
        </p:nvSpPr>
        <p:spPr>
          <a:xfrm>
            <a:off x="7085719" y="4495877"/>
            <a:ext cx="2158583" cy="369332"/>
          </a:xfrm>
          <a:prstGeom prst="rect">
            <a:avLst/>
          </a:prstGeom>
          <a:noFill/>
        </p:spPr>
        <p:txBody>
          <a:bodyPr wrap="square" rtlCol="0">
            <a:spAutoFit/>
          </a:bodyPr>
          <a:lstStyle/>
          <a:p>
            <a:r>
              <a:rPr lang="sk-SK" dirty="0"/>
              <a:t>Podľa potreby</a:t>
            </a:r>
          </a:p>
        </p:txBody>
      </p:sp>
      <p:sp>
        <p:nvSpPr>
          <p:cNvPr id="7" name="BlokTextu 6"/>
          <p:cNvSpPr txBox="1"/>
          <p:nvPr/>
        </p:nvSpPr>
        <p:spPr>
          <a:xfrm>
            <a:off x="6978834" y="1595723"/>
            <a:ext cx="2115671" cy="646331"/>
          </a:xfrm>
          <a:prstGeom prst="rect">
            <a:avLst/>
          </a:prstGeom>
          <a:noFill/>
        </p:spPr>
        <p:txBody>
          <a:bodyPr wrap="square" rtlCol="0">
            <a:spAutoFit/>
          </a:bodyPr>
          <a:lstStyle/>
          <a:p>
            <a:r>
              <a:rPr lang="sk-SK" dirty="0"/>
              <a:t>Súhlasy  sa nevydávajú </a:t>
            </a:r>
          </a:p>
        </p:txBody>
      </p:sp>
      <p:sp>
        <p:nvSpPr>
          <p:cNvPr id="18" name="BlokTextu 17"/>
          <p:cNvSpPr txBox="1"/>
          <p:nvPr/>
        </p:nvSpPr>
        <p:spPr>
          <a:xfrm>
            <a:off x="6547538" y="3559697"/>
            <a:ext cx="249839" cy="523220"/>
          </a:xfrm>
          <a:prstGeom prst="rect">
            <a:avLst/>
          </a:prstGeom>
          <a:noFill/>
        </p:spPr>
        <p:txBody>
          <a:bodyPr wrap="square" rtlCol="0">
            <a:spAutoFit/>
          </a:bodyPr>
          <a:lstStyle/>
          <a:p>
            <a:r>
              <a:rPr lang="sk-SK" sz="2800" b="1" dirty="0"/>
              <a:t>R</a:t>
            </a:r>
          </a:p>
        </p:txBody>
      </p:sp>
      <p:sp>
        <p:nvSpPr>
          <p:cNvPr id="19" name="BlokTextu 18"/>
          <p:cNvSpPr txBox="1"/>
          <p:nvPr/>
        </p:nvSpPr>
        <p:spPr>
          <a:xfrm>
            <a:off x="6547537" y="4719046"/>
            <a:ext cx="249839" cy="523220"/>
          </a:xfrm>
          <a:prstGeom prst="rect">
            <a:avLst/>
          </a:prstGeom>
          <a:noFill/>
        </p:spPr>
        <p:txBody>
          <a:bodyPr wrap="square" rtlCol="0">
            <a:spAutoFit/>
          </a:bodyPr>
          <a:lstStyle/>
          <a:p>
            <a:r>
              <a:rPr lang="sk-SK" sz="2800" b="1" dirty="0">
                <a:solidFill>
                  <a:schemeClr val="bg1"/>
                </a:solidFill>
              </a:rPr>
              <a:t>R</a:t>
            </a:r>
          </a:p>
        </p:txBody>
      </p:sp>
      <p:sp>
        <p:nvSpPr>
          <p:cNvPr id="20" name="BlokTextu 19"/>
          <p:cNvSpPr txBox="1"/>
          <p:nvPr/>
        </p:nvSpPr>
        <p:spPr>
          <a:xfrm>
            <a:off x="6672456" y="5929174"/>
            <a:ext cx="249839" cy="523220"/>
          </a:xfrm>
          <a:prstGeom prst="rect">
            <a:avLst/>
          </a:prstGeom>
          <a:noFill/>
        </p:spPr>
        <p:txBody>
          <a:bodyPr wrap="square" rtlCol="0">
            <a:spAutoFit/>
          </a:bodyPr>
          <a:lstStyle/>
          <a:p>
            <a:r>
              <a:rPr lang="sk-SK" sz="2800" b="1" dirty="0"/>
              <a:t>R</a:t>
            </a:r>
          </a:p>
        </p:txBody>
      </p:sp>
      <p:sp>
        <p:nvSpPr>
          <p:cNvPr id="21" name="Vývojový diagram: alternatívny proces 20"/>
          <p:cNvSpPr/>
          <p:nvPr/>
        </p:nvSpPr>
        <p:spPr>
          <a:xfrm>
            <a:off x="8036670" y="2669757"/>
            <a:ext cx="2355106" cy="889940"/>
          </a:xfrm>
          <a:prstGeom prst="flowChartAlternate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tx1"/>
                </a:solidFill>
              </a:rPr>
              <a:t>Stanovisko o tom, </a:t>
            </a:r>
          </a:p>
          <a:p>
            <a:pPr algn="ctr"/>
            <a:r>
              <a:rPr lang="sk-SK" b="1" dirty="0">
                <a:solidFill>
                  <a:schemeClr val="tx1"/>
                </a:solidFill>
              </a:rPr>
              <a:t>že zdroj nepodlieha </a:t>
            </a:r>
          </a:p>
          <a:p>
            <a:pPr algn="ctr"/>
            <a:r>
              <a:rPr lang="sk-SK" b="1" dirty="0" err="1">
                <a:solidFill>
                  <a:schemeClr val="tx1"/>
                </a:solidFill>
              </a:rPr>
              <a:t>staveb</a:t>
            </a:r>
            <a:r>
              <a:rPr lang="sk-SK" b="1" dirty="0">
                <a:solidFill>
                  <a:schemeClr val="tx1"/>
                </a:solidFill>
              </a:rPr>
              <a:t>. povoľovaniu</a:t>
            </a:r>
          </a:p>
        </p:txBody>
      </p:sp>
      <p:sp>
        <p:nvSpPr>
          <p:cNvPr id="4" name="BlokTextu 3"/>
          <p:cNvSpPr txBox="1"/>
          <p:nvPr/>
        </p:nvSpPr>
        <p:spPr>
          <a:xfrm>
            <a:off x="7958451" y="2336286"/>
            <a:ext cx="1706464" cy="369332"/>
          </a:xfrm>
          <a:prstGeom prst="rect">
            <a:avLst/>
          </a:prstGeom>
          <a:noFill/>
        </p:spPr>
        <p:txBody>
          <a:bodyPr wrap="square" rtlCol="0">
            <a:spAutoFit/>
          </a:bodyPr>
          <a:lstStyle/>
          <a:p>
            <a:r>
              <a:rPr lang="sk-SK" b="1" dirty="0">
                <a:solidFill>
                  <a:srgbClr val="C00000"/>
                </a:solidFill>
              </a:rPr>
              <a:t>Stavebný úrad</a:t>
            </a:r>
            <a:endParaRPr lang="sk-SK" dirty="0"/>
          </a:p>
        </p:txBody>
      </p:sp>
      <p:cxnSp>
        <p:nvCxnSpPr>
          <p:cNvPr id="10" name="Rovná spojovacia šípka 9"/>
          <p:cNvCxnSpPr/>
          <p:nvPr/>
        </p:nvCxnSpPr>
        <p:spPr>
          <a:xfrm flipH="1">
            <a:off x="6999701" y="3045258"/>
            <a:ext cx="988672" cy="6806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91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824" y="265374"/>
            <a:ext cx="10813869" cy="544524"/>
          </a:xfrm>
        </p:spPr>
        <p:txBody>
          <a:bodyPr>
            <a:normAutofit/>
          </a:bodyPr>
          <a:lstStyle/>
          <a:p>
            <a:pPr lvl="1" algn="ctr" rtl="0">
              <a:lnSpc>
                <a:spcPct val="90000"/>
              </a:lnSpc>
              <a:spcBef>
                <a:spcPct val="0"/>
              </a:spcBef>
            </a:pPr>
            <a:r>
              <a:rPr lang="sk-SK" sz="3000" b="1" dirty="0">
                <a:solidFill>
                  <a:schemeClr val="bg2">
                    <a:lumMod val="50000"/>
                  </a:schemeClr>
                </a:solidFill>
                <a:effectLst>
                  <a:outerShdw blurRad="38100" dist="38100" dir="2700000" algn="tl">
                    <a:srgbClr val="000000">
                      <a:alpha val="43137"/>
                    </a:srgbClr>
                  </a:outerShdw>
                </a:effectLst>
                <a:latin typeface="+mj-lt"/>
                <a:ea typeface="+mj-ea"/>
                <a:cs typeface="+mj-cs"/>
              </a:rPr>
              <a:t>Dodatočné povoľovanie zdrojov </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6</a:t>
            </a:fld>
            <a:endParaRPr lang="sk-SK" dirty="0"/>
          </a:p>
        </p:txBody>
      </p:sp>
      <p:sp>
        <p:nvSpPr>
          <p:cNvPr id="9" name="Zástupný objekt pre obsah 8"/>
          <p:cNvSpPr>
            <a:spLocks noGrp="1"/>
          </p:cNvSpPr>
          <p:nvPr>
            <p:ph idx="1"/>
          </p:nvPr>
        </p:nvSpPr>
        <p:spPr>
          <a:xfrm>
            <a:off x="330926" y="875666"/>
            <a:ext cx="11337767" cy="5647054"/>
          </a:xfrm>
        </p:spPr>
        <p:txBody>
          <a:bodyPr>
            <a:noAutofit/>
          </a:bodyPr>
          <a:lstStyle/>
          <a:p>
            <a:pPr marL="0" lvl="1" indent="0">
              <a:spcBef>
                <a:spcPts val="800"/>
              </a:spcBef>
              <a:buNone/>
            </a:pPr>
            <a:r>
              <a:rPr lang="sk-SK" b="1" dirty="0">
                <a:solidFill>
                  <a:srgbClr val="FF0000"/>
                </a:solidFill>
              </a:rPr>
              <a:t>Otázka č. 1:</a:t>
            </a:r>
          </a:p>
          <a:p>
            <a:pPr marL="457200" lvl="2" indent="0">
              <a:spcBef>
                <a:spcPts val="800"/>
              </a:spcBef>
              <a:buNone/>
            </a:pPr>
            <a:r>
              <a:rPr lang="sk-SK" sz="2400" dirty="0">
                <a:solidFill>
                  <a:schemeClr val="accent1">
                    <a:lumMod val="75000"/>
                  </a:schemeClr>
                </a:solidFill>
              </a:rPr>
              <a:t>V rámci stavebného a kolaudačného povolenia nebol vydaný súhlas pre MZZO. SIŽP pri kontrole zistila tento stav. Ako má v tomto prípade postupovať obec?</a:t>
            </a:r>
          </a:p>
          <a:p>
            <a:pPr marL="0" lvl="1" indent="0">
              <a:spcBef>
                <a:spcPts val="800"/>
              </a:spcBef>
              <a:buNone/>
            </a:pPr>
            <a:r>
              <a:rPr lang="sk-SK" b="1" dirty="0">
                <a:solidFill>
                  <a:srgbClr val="FF0000"/>
                </a:solidFill>
              </a:rPr>
              <a:t>Odpoveď:</a:t>
            </a:r>
          </a:p>
          <a:p>
            <a:r>
              <a:rPr lang="sk-SK" sz="2400" dirty="0"/>
              <a:t>Ak ide </a:t>
            </a:r>
            <a:r>
              <a:rPr lang="sk-SK" sz="2400" b="1" dirty="0"/>
              <a:t>kolaudačné rozhodnutie</a:t>
            </a:r>
            <a:r>
              <a:rPr lang="sk-SK" sz="2400" dirty="0"/>
              <a:t>, kde neuplynula 3-ročná lehota na jeho preskúmanie v zmysle správneho poriadku, takéto rozhodnutie stavebného úradu </a:t>
            </a:r>
            <a:r>
              <a:rPr lang="sk-SK" sz="2400" b="1" dirty="0"/>
              <a:t>je možné napadnúť</a:t>
            </a:r>
            <a:r>
              <a:rPr lang="sk-SK" sz="2400" dirty="0"/>
              <a:t>. Ak táto lehota uplynula, má sa za to, že ide o dobromyseľne nadobudnuté práva.</a:t>
            </a:r>
          </a:p>
          <a:p>
            <a:pPr>
              <a:spcBef>
                <a:spcPts val="1800"/>
              </a:spcBef>
            </a:pPr>
            <a:r>
              <a:rPr lang="sk-SK" sz="2400" dirty="0"/>
              <a:t>Ak už </a:t>
            </a:r>
            <a:r>
              <a:rPr lang="sk-SK" sz="2400" b="1" dirty="0"/>
              <a:t>nie je možné napadnúť kolaudačné rozhodnutie </a:t>
            </a:r>
            <a:r>
              <a:rPr lang="sk-SK" sz="2400" dirty="0"/>
              <a:t>= stavebný úrad nekoná a ide o:</a:t>
            </a:r>
          </a:p>
          <a:p>
            <a:pPr marL="288000" lvl="1" indent="0">
              <a:spcBef>
                <a:spcPts val="1200"/>
              </a:spcBef>
              <a:buNone/>
            </a:pPr>
            <a:r>
              <a:rPr lang="sk-SK" b="1" dirty="0"/>
              <a:t>a)</a:t>
            </a:r>
            <a:r>
              <a:rPr lang="sk-SK" dirty="0"/>
              <a:t> </a:t>
            </a:r>
            <a:r>
              <a:rPr lang="sk-SK" b="1" dirty="0"/>
              <a:t>malé spaľovacie zariadenie v domácnosti do 0,1 MW </a:t>
            </a:r>
            <a:r>
              <a:rPr lang="sk-SK" dirty="0"/>
              <a:t>- povolenie podľa § 27 zákona sa nevydáva </a:t>
            </a:r>
          </a:p>
          <a:p>
            <a:pPr marL="457200" lvl="1" indent="0">
              <a:buNone/>
            </a:pPr>
            <a:r>
              <a:rPr lang="sk-SK" dirty="0"/>
              <a:t>Takýto zdroj sa podľa zákona o ochrane ovzdušia dodatočne nepovoľuje. </a:t>
            </a:r>
          </a:p>
          <a:p>
            <a:pPr marL="457200" lvl="1" indent="0">
              <a:buNone/>
            </a:pPr>
            <a:r>
              <a:rPr lang="sk-SK" dirty="0"/>
              <a:t>Ale aj na takéhoto prevádzkovateľa sa vzťahujú ustanovené povinnosti v § 35 a zákazy podľa § 32 zákona o ochrane ovzdušia, ktoré je možné kontrolovať.</a:t>
            </a:r>
          </a:p>
          <a:p>
            <a:pPr marL="0" indent="0">
              <a:buNone/>
            </a:pPr>
            <a:endParaRPr lang="sk-SK" sz="2400" dirty="0"/>
          </a:p>
          <a:p>
            <a:pPr marL="0" indent="0">
              <a:buNone/>
            </a:pPr>
            <a:endParaRPr lang="sk-SK" sz="2400" dirty="0"/>
          </a:p>
          <a:p>
            <a:pPr marL="457200" lvl="1" indent="-457200">
              <a:lnSpc>
                <a:spcPct val="100000"/>
              </a:lnSpc>
              <a:spcBef>
                <a:spcPts val="600"/>
              </a:spcBef>
              <a:buFont typeface="Wingdings" panose="05000000000000000000" pitchFamily="2" charset="2"/>
              <a:buChar char="Ø"/>
            </a:pPr>
            <a:endParaRPr lang="sk-SK" b="1" dirty="0"/>
          </a:p>
        </p:txBody>
      </p:sp>
    </p:spTree>
    <p:extLst>
      <p:ext uri="{BB962C8B-B14F-4D97-AF65-F5344CB8AC3E}">
        <p14:creationId xmlns:p14="http://schemas.microsoft.com/office/powerpoint/2010/main" val="30212928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824" y="265374"/>
            <a:ext cx="10813869" cy="544524"/>
          </a:xfrm>
        </p:spPr>
        <p:txBody>
          <a:bodyPr>
            <a:normAutofit/>
          </a:bodyPr>
          <a:lstStyle/>
          <a:p>
            <a:pPr lvl="1" algn="ctr" rtl="0">
              <a:lnSpc>
                <a:spcPct val="90000"/>
              </a:lnSpc>
              <a:spcBef>
                <a:spcPct val="0"/>
              </a:spcBef>
            </a:pPr>
            <a:r>
              <a:rPr lang="sk-SK" sz="3000" b="1" dirty="0">
                <a:solidFill>
                  <a:schemeClr val="bg2">
                    <a:lumMod val="50000"/>
                  </a:schemeClr>
                </a:solidFill>
                <a:effectLst>
                  <a:outerShdw blurRad="38100" dist="38100" dir="2700000" algn="tl">
                    <a:srgbClr val="000000">
                      <a:alpha val="43137"/>
                    </a:srgbClr>
                  </a:outerShdw>
                </a:effectLst>
                <a:latin typeface="+mj-lt"/>
                <a:ea typeface="+mj-ea"/>
                <a:cs typeface="+mj-cs"/>
              </a:rPr>
              <a:t>Dodatočné povoľovanie zdrojov </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7</a:t>
            </a:fld>
            <a:endParaRPr lang="sk-SK" dirty="0"/>
          </a:p>
        </p:txBody>
      </p:sp>
      <p:sp>
        <p:nvSpPr>
          <p:cNvPr id="9" name="Zástupný objekt pre obsah 8"/>
          <p:cNvSpPr>
            <a:spLocks noGrp="1"/>
          </p:cNvSpPr>
          <p:nvPr>
            <p:ph idx="1"/>
          </p:nvPr>
        </p:nvSpPr>
        <p:spPr>
          <a:xfrm>
            <a:off x="330926" y="875666"/>
            <a:ext cx="11337767" cy="5647054"/>
          </a:xfrm>
        </p:spPr>
        <p:txBody>
          <a:bodyPr>
            <a:noAutofit/>
          </a:bodyPr>
          <a:lstStyle/>
          <a:p>
            <a:pPr marL="0" lvl="1" indent="0">
              <a:spcBef>
                <a:spcPts val="800"/>
              </a:spcBef>
              <a:buNone/>
            </a:pPr>
            <a:r>
              <a:rPr lang="sk-SK" b="1" dirty="0">
                <a:solidFill>
                  <a:srgbClr val="FF0000"/>
                </a:solidFill>
              </a:rPr>
              <a:t>Otázka č. 1:</a:t>
            </a:r>
          </a:p>
          <a:p>
            <a:pPr marL="457200" lvl="2" indent="0">
              <a:spcBef>
                <a:spcPts val="800"/>
              </a:spcBef>
              <a:buNone/>
            </a:pPr>
            <a:r>
              <a:rPr lang="sk-SK" sz="2400" dirty="0">
                <a:solidFill>
                  <a:schemeClr val="accent1">
                    <a:lumMod val="75000"/>
                  </a:schemeClr>
                </a:solidFill>
              </a:rPr>
              <a:t>V rámci stavebného a kolaudačného povolenia nebol vydaný súhlas pre MZZO. SIŽP pri kontrole zistila tento stav. Ako má v tomto prípade postupovať obec?</a:t>
            </a:r>
          </a:p>
          <a:p>
            <a:pPr marL="0" lvl="1" indent="0">
              <a:spcBef>
                <a:spcPts val="800"/>
              </a:spcBef>
              <a:buNone/>
            </a:pPr>
            <a:r>
              <a:rPr lang="sk-SK" b="1" dirty="0">
                <a:solidFill>
                  <a:srgbClr val="FF0000"/>
                </a:solidFill>
              </a:rPr>
              <a:t>Odpoveď - pokračovanie:</a:t>
            </a:r>
          </a:p>
          <a:p>
            <a:r>
              <a:rPr lang="sk-SK" sz="2400" dirty="0"/>
              <a:t>Ak už </a:t>
            </a:r>
            <a:r>
              <a:rPr lang="sk-SK" sz="2400" b="1" dirty="0"/>
              <a:t>nie je možné napadnúť kolaudačné rozhodnutie </a:t>
            </a:r>
            <a:r>
              <a:rPr lang="sk-SK" sz="2400" dirty="0"/>
              <a:t>= stavebný úrad nekoná a ide o:</a:t>
            </a:r>
          </a:p>
          <a:p>
            <a:pPr marL="288000" lvl="1" indent="0">
              <a:spcBef>
                <a:spcPts val="1200"/>
              </a:spcBef>
              <a:buNone/>
            </a:pPr>
            <a:r>
              <a:rPr lang="sk-SK" dirty="0"/>
              <a:t>b) </a:t>
            </a:r>
            <a:r>
              <a:rPr lang="sk-SK" b="1" dirty="0"/>
              <a:t>technologický zdroj, spaľovacie zariadenie s MTP nad 0,1 MW a pod.</a:t>
            </a:r>
            <a:r>
              <a:rPr lang="sk-SK" dirty="0"/>
              <a:t> - je potrebné povolenie podľa § 27</a:t>
            </a:r>
          </a:p>
          <a:p>
            <a:pPr marL="914400" lvl="1" indent="-457200">
              <a:buFont typeface="+mj-lt"/>
              <a:buAutoNum type="arabicPeriod"/>
            </a:pPr>
            <a:r>
              <a:rPr lang="sk-SK" dirty="0"/>
              <a:t>zdroj, ktorý bol </a:t>
            </a:r>
            <a:r>
              <a:rPr lang="sk-SK" b="1" dirty="0"/>
              <a:t>uvedený do prevádzky </a:t>
            </a:r>
            <a:r>
              <a:rPr lang="sk-SK" b="1" dirty="0">
                <a:solidFill>
                  <a:srgbClr val="FF0000"/>
                </a:solidFill>
              </a:rPr>
              <a:t>do</a:t>
            </a:r>
            <a:r>
              <a:rPr lang="sk-SK" b="1" dirty="0"/>
              <a:t> 30. júna 2023</a:t>
            </a:r>
            <a:r>
              <a:rPr lang="sk-SK" dirty="0"/>
              <a:t> - na takýto zdroj sa podľa § 27 ods. 2 písm. c) zákona o ochrane ovzdušia nevydáva dodatočné povolenie zdroja. Podľa poslednej časti vety tohto ustanovenia možno ho „</a:t>
            </a:r>
            <a:r>
              <a:rPr lang="sk-SK" dirty="0" err="1"/>
              <a:t>prepovoliť</a:t>
            </a:r>
            <a:r>
              <a:rPr lang="sk-SK" dirty="0"/>
              <a:t>“ pri prvej zmene. + je možné skontrolovať plnenie ustanovených povinností v § 35 a zákazy podľa § 32 zákona</a:t>
            </a:r>
          </a:p>
          <a:p>
            <a:pPr marL="914400" lvl="1" indent="-457200">
              <a:buFont typeface="+mj-lt"/>
              <a:buAutoNum type="arabicPeriod"/>
            </a:pPr>
            <a:r>
              <a:rPr lang="sk-SK" dirty="0"/>
              <a:t>zdroj, ktorý bol </a:t>
            </a:r>
            <a:r>
              <a:rPr lang="sk-SK" b="1" dirty="0"/>
              <a:t>uvedený do prevádzky </a:t>
            </a:r>
            <a:r>
              <a:rPr lang="sk-SK" b="1" dirty="0">
                <a:solidFill>
                  <a:srgbClr val="FF0000"/>
                </a:solidFill>
              </a:rPr>
              <a:t>po</a:t>
            </a:r>
            <a:r>
              <a:rPr lang="sk-SK" b="1" dirty="0"/>
              <a:t> 30. júni 2023</a:t>
            </a:r>
            <a:r>
              <a:rPr lang="sk-SK" dirty="0"/>
              <a:t>, tak sa mu povolenie dodatočne vydá a uplatní sa voči nemu sankcia za porušenie zákazu podľa § 32 písm. e) zákona </a:t>
            </a:r>
          </a:p>
          <a:p>
            <a:pPr marL="0" indent="0">
              <a:buNone/>
            </a:pPr>
            <a:endParaRPr lang="sk-SK" sz="2400" dirty="0"/>
          </a:p>
          <a:p>
            <a:pPr marL="0" indent="0">
              <a:buNone/>
            </a:pPr>
            <a:endParaRPr lang="sk-SK" sz="2400" dirty="0"/>
          </a:p>
          <a:p>
            <a:pPr marL="457200" lvl="1" indent="-457200">
              <a:lnSpc>
                <a:spcPct val="100000"/>
              </a:lnSpc>
              <a:spcBef>
                <a:spcPts val="600"/>
              </a:spcBef>
              <a:buFont typeface="Wingdings" panose="05000000000000000000" pitchFamily="2" charset="2"/>
              <a:buChar char="Ø"/>
            </a:pPr>
            <a:endParaRPr lang="sk-SK" b="1" dirty="0"/>
          </a:p>
        </p:txBody>
      </p:sp>
    </p:spTree>
    <p:extLst>
      <p:ext uri="{BB962C8B-B14F-4D97-AF65-F5344CB8AC3E}">
        <p14:creationId xmlns:p14="http://schemas.microsoft.com/office/powerpoint/2010/main" val="327911015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824" y="265374"/>
            <a:ext cx="10813869" cy="544524"/>
          </a:xfrm>
        </p:spPr>
        <p:txBody>
          <a:bodyPr>
            <a:normAutofit/>
          </a:bodyPr>
          <a:lstStyle/>
          <a:p>
            <a:pPr lvl="1" algn="ctr" rtl="0">
              <a:lnSpc>
                <a:spcPct val="90000"/>
              </a:lnSpc>
              <a:spcBef>
                <a:spcPct val="0"/>
              </a:spcBef>
            </a:pPr>
            <a:r>
              <a:rPr lang="sk-SK" sz="3000" b="1" dirty="0">
                <a:solidFill>
                  <a:schemeClr val="bg2">
                    <a:lumMod val="50000"/>
                  </a:schemeClr>
                </a:solidFill>
                <a:effectLst>
                  <a:outerShdw blurRad="38100" dist="38100" dir="2700000" algn="tl">
                    <a:srgbClr val="000000">
                      <a:alpha val="43137"/>
                    </a:srgbClr>
                  </a:outerShdw>
                </a:effectLst>
                <a:latin typeface="+mj-lt"/>
                <a:ea typeface="+mj-ea"/>
                <a:cs typeface="+mj-cs"/>
              </a:rPr>
              <a:t>Dodatočné povoľovanie zdrojov </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8</a:t>
            </a:fld>
            <a:endParaRPr lang="sk-SK" dirty="0"/>
          </a:p>
        </p:txBody>
      </p:sp>
      <p:sp>
        <p:nvSpPr>
          <p:cNvPr id="9" name="Zástupný objekt pre obsah 8"/>
          <p:cNvSpPr>
            <a:spLocks noGrp="1"/>
          </p:cNvSpPr>
          <p:nvPr>
            <p:ph idx="1"/>
          </p:nvPr>
        </p:nvSpPr>
        <p:spPr>
          <a:xfrm>
            <a:off x="330926" y="875666"/>
            <a:ext cx="11337767" cy="5647054"/>
          </a:xfrm>
        </p:spPr>
        <p:txBody>
          <a:bodyPr>
            <a:noAutofit/>
          </a:bodyPr>
          <a:lstStyle/>
          <a:p>
            <a:pPr marL="0" lvl="1" indent="0">
              <a:spcBef>
                <a:spcPts val="800"/>
              </a:spcBef>
              <a:buNone/>
            </a:pPr>
            <a:r>
              <a:rPr lang="sk-SK" b="1" dirty="0">
                <a:solidFill>
                  <a:srgbClr val="FF0000"/>
                </a:solidFill>
              </a:rPr>
              <a:t>Otázka č. 2:</a:t>
            </a:r>
          </a:p>
          <a:p>
            <a:pPr marL="457200" lvl="2" indent="0">
              <a:spcBef>
                <a:spcPts val="800"/>
              </a:spcBef>
              <a:buNone/>
            </a:pPr>
            <a:r>
              <a:rPr lang="sk-SK" sz="2200" dirty="0">
                <a:solidFill>
                  <a:schemeClr val="accent1">
                    <a:lumMod val="75000"/>
                  </a:schemeClr>
                </a:solidFill>
              </a:rPr>
              <a:t>Vydávanie súhlasov podľa § 26 písm.  a) a c) k jestvujúcim /vybudovaným zdrojom a to ako pre tie, ktoré sú v konaní stavebného úradu a k tým, ktoré nie sú. Zásadné sú pre nás aj situácie keď stavebný úrad spojí dodatočné stavebné povolenie aj s kolaudačným, zväčša v jednom dni s následným vydaním oboch rozhodnutí s odstupom jedného dňa. </a:t>
            </a:r>
          </a:p>
          <a:p>
            <a:pPr marL="0" lvl="1" indent="0">
              <a:spcBef>
                <a:spcPts val="800"/>
              </a:spcBef>
              <a:buNone/>
            </a:pPr>
            <a:r>
              <a:rPr lang="sk-SK" b="1" dirty="0">
                <a:solidFill>
                  <a:srgbClr val="FF0000"/>
                </a:solidFill>
              </a:rPr>
              <a:t>Odpoveď:</a:t>
            </a:r>
          </a:p>
          <a:p>
            <a:pPr marL="0" indent="0">
              <a:buNone/>
            </a:pPr>
            <a:r>
              <a:rPr lang="sk-SK" sz="2000" dirty="0"/>
              <a:t>1. </a:t>
            </a:r>
            <a:r>
              <a:rPr lang="sk-SK" sz="2000" b="1" dirty="0"/>
              <a:t>dodatočné stavebné </a:t>
            </a:r>
            <a:r>
              <a:rPr lang="sk-SK" sz="2000" dirty="0"/>
              <a:t>povolenie v konaní stavebného úradu – vydáva sa súhlas podľa § 26 ods. 1 písm. a) zákona ako záväzné stanovisko ku konaniu stavebného úradu ako pri „normálnom“ stavebnom konaní.</a:t>
            </a:r>
          </a:p>
          <a:p>
            <a:pPr marL="0" indent="0">
              <a:buNone/>
            </a:pPr>
            <a:r>
              <a:rPr lang="sk-SK" sz="2000" dirty="0"/>
              <a:t>2. </a:t>
            </a:r>
            <a:r>
              <a:rPr lang="sk-SK" sz="2000" b="1" dirty="0"/>
              <a:t>dodatočné stavebné povolenie spojené s kolaudačným </a:t>
            </a:r>
            <a:r>
              <a:rPr lang="sk-SK" sz="2000" dirty="0"/>
              <a:t>konaním v konaní stavebného úradu:</a:t>
            </a:r>
          </a:p>
          <a:p>
            <a:pPr marL="0" indent="0">
              <a:buNone/>
            </a:pPr>
            <a:r>
              <a:rPr lang="sk-SK" sz="2000" b="1" dirty="0"/>
              <a:t>a)</a:t>
            </a:r>
            <a:r>
              <a:rPr lang="sk-SK" sz="2000" dirty="0"/>
              <a:t> </a:t>
            </a:r>
            <a:r>
              <a:rPr lang="sk-SK" sz="2000" b="1" dirty="0"/>
              <a:t>malé spaľovacie zariadenie v domácnosti do 0,1 MW </a:t>
            </a:r>
            <a:r>
              <a:rPr lang="sk-SK" sz="2000" dirty="0"/>
              <a:t>(povolenie podľa § 27 zákona sa nevydáva) </a:t>
            </a:r>
          </a:p>
          <a:p>
            <a:pPr marL="252000" lvl="0" indent="0">
              <a:buNone/>
            </a:pPr>
            <a:r>
              <a:rPr lang="sk-SK" sz="2000" dirty="0"/>
              <a:t>Je možné využiť § 60 ods. 11 zákona: </a:t>
            </a:r>
            <a:r>
              <a:rPr lang="sk-SK" sz="2000" i="1" dirty="0"/>
              <a:t>„Ak orgán ochrany ovzdušia vedie voči tomu istému žiadateľovi súčasne niekoľko konaní týkajúcich sa povoľovania stacionárneho zdroja alebo jeho zmien a určovania podmienok na jeho prevádzku, môže ich ukončiť jedným rozhodnutím.“</a:t>
            </a:r>
          </a:p>
          <a:p>
            <a:pPr marL="252000" indent="0">
              <a:buNone/>
            </a:pPr>
            <a:r>
              <a:rPr lang="sk-SK" sz="2000" dirty="0"/>
              <a:t>Vydá sa spojený súhlas podľa § 26 ods. 1 písm. a) a c) zákona.</a:t>
            </a:r>
          </a:p>
          <a:p>
            <a:pPr marL="252000" indent="0">
              <a:buNone/>
            </a:pPr>
            <a:r>
              <a:rPr lang="sk-SK" sz="2000" dirty="0"/>
              <a:t>Ak by išlo o spaľovacie zriadenie, kde je potrebné navýšiť výšku komína je potrebné komunikovať so stavebným úradom, že nie je možné spojiť dodatočné povolenie s kolaudáciou.</a:t>
            </a:r>
          </a:p>
          <a:p>
            <a:pPr marL="0" indent="0">
              <a:buNone/>
            </a:pPr>
            <a:endParaRPr lang="sk-SK" sz="2400" dirty="0"/>
          </a:p>
          <a:p>
            <a:pPr marL="457200" lvl="1" indent="-457200">
              <a:lnSpc>
                <a:spcPct val="100000"/>
              </a:lnSpc>
              <a:spcBef>
                <a:spcPts val="600"/>
              </a:spcBef>
              <a:buFont typeface="Wingdings" panose="05000000000000000000" pitchFamily="2" charset="2"/>
              <a:buChar char="Ø"/>
            </a:pPr>
            <a:endParaRPr lang="sk-SK" b="1" dirty="0"/>
          </a:p>
        </p:txBody>
      </p:sp>
    </p:spTree>
    <p:extLst>
      <p:ext uri="{BB962C8B-B14F-4D97-AF65-F5344CB8AC3E}">
        <p14:creationId xmlns:p14="http://schemas.microsoft.com/office/powerpoint/2010/main" val="34820464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824" y="265374"/>
            <a:ext cx="10813869" cy="544524"/>
          </a:xfrm>
        </p:spPr>
        <p:txBody>
          <a:bodyPr>
            <a:normAutofit/>
          </a:bodyPr>
          <a:lstStyle/>
          <a:p>
            <a:pPr lvl="1" algn="ctr" rtl="0">
              <a:lnSpc>
                <a:spcPct val="90000"/>
              </a:lnSpc>
              <a:spcBef>
                <a:spcPct val="0"/>
              </a:spcBef>
            </a:pPr>
            <a:r>
              <a:rPr lang="sk-SK" sz="3000" b="1" dirty="0">
                <a:solidFill>
                  <a:schemeClr val="bg2">
                    <a:lumMod val="50000"/>
                  </a:schemeClr>
                </a:solidFill>
                <a:effectLst>
                  <a:outerShdw blurRad="38100" dist="38100" dir="2700000" algn="tl">
                    <a:srgbClr val="000000">
                      <a:alpha val="43137"/>
                    </a:srgbClr>
                  </a:outerShdw>
                </a:effectLst>
                <a:latin typeface="+mj-lt"/>
                <a:ea typeface="+mj-ea"/>
                <a:cs typeface="+mj-cs"/>
              </a:rPr>
              <a:t>Dodatočné povoľovanie zdrojov </a:t>
            </a:r>
          </a:p>
        </p:txBody>
      </p:sp>
      <p:sp>
        <p:nvSpPr>
          <p:cNvPr id="4" name="Zástupný objekt pre číslo snímky 3"/>
          <p:cNvSpPr>
            <a:spLocks noGrp="1"/>
          </p:cNvSpPr>
          <p:nvPr>
            <p:ph type="sldNum" sz="quarter" idx="12"/>
          </p:nvPr>
        </p:nvSpPr>
        <p:spPr/>
        <p:txBody>
          <a:bodyPr/>
          <a:lstStyle/>
          <a:p>
            <a:fld id="{9D8DAFC1-40C0-429F-A8B9-3CEF2DB091B5}" type="slidenum">
              <a:rPr lang="sk-SK" smtClean="0"/>
              <a:pPr/>
              <a:t>9</a:t>
            </a:fld>
            <a:endParaRPr lang="sk-SK" dirty="0"/>
          </a:p>
        </p:txBody>
      </p:sp>
      <p:sp>
        <p:nvSpPr>
          <p:cNvPr id="9" name="Zástupný objekt pre obsah 8"/>
          <p:cNvSpPr>
            <a:spLocks noGrp="1"/>
          </p:cNvSpPr>
          <p:nvPr>
            <p:ph idx="1"/>
          </p:nvPr>
        </p:nvSpPr>
        <p:spPr>
          <a:xfrm>
            <a:off x="330926" y="875666"/>
            <a:ext cx="11337767" cy="5647054"/>
          </a:xfrm>
        </p:spPr>
        <p:txBody>
          <a:bodyPr>
            <a:noAutofit/>
          </a:bodyPr>
          <a:lstStyle/>
          <a:p>
            <a:pPr marL="0" lvl="1" indent="0">
              <a:spcBef>
                <a:spcPts val="800"/>
              </a:spcBef>
              <a:buNone/>
            </a:pPr>
            <a:r>
              <a:rPr lang="sk-SK" b="1" dirty="0">
                <a:solidFill>
                  <a:srgbClr val="FF0000"/>
                </a:solidFill>
              </a:rPr>
              <a:t>Otázka č. 2:</a:t>
            </a:r>
          </a:p>
          <a:p>
            <a:pPr marL="457200" lvl="2" indent="-457200">
              <a:spcBef>
                <a:spcPts val="800"/>
              </a:spcBef>
              <a:buNone/>
            </a:pPr>
            <a:r>
              <a:rPr lang="sk-SK" sz="2200" dirty="0">
                <a:solidFill>
                  <a:schemeClr val="accent1">
                    <a:lumMod val="75000"/>
                  </a:schemeClr>
                </a:solidFill>
              </a:rPr>
              <a:t>2.1 Vydávanie súhlasov podľa § 26 písm.  a) a c) k jestvujúcim /vybudovaným zdrojom a to ako pre tie, ktoré sú v konaní stavebného úradu a k tým, ktoré nie sú. Zásadné sú pre nás aj situácie keď stavebný úrad spojí dodatočné stavebné povolenie aj s kolaudačným, zväčša v jednom dni s následným vydaním oboch rozhodnutí s odstupom jedného dňa. </a:t>
            </a:r>
          </a:p>
          <a:p>
            <a:pPr marL="457200" lvl="2" indent="-457200">
              <a:spcBef>
                <a:spcPts val="800"/>
              </a:spcBef>
              <a:buNone/>
            </a:pPr>
            <a:r>
              <a:rPr lang="sk-SK" sz="2200" b="1" dirty="0">
                <a:solidFill>
                  <a:schemeClr val="accent1">
                    <a:lumMod val="75000"/>
                  </a:schemeClr>
                </a:solidFill>
              </a:rPr>
              <a:t>2.2 Ako postupovať v prípade, že zdroj podlieha aj vydaniu povolenia zdroja podľa § 27?</a:t>
            </a:r>
          </a:p>
          <a:p>
            <a:pPr marL="0" lvl="1" indent="0">
              <a:spcBef>
                <a:spcPts val="800"/>
              </a:spcBef>
              <a:buNone/>
            </a:pPr>
            <a:r>
              <a:rPr lang="sk-SK" b="1" dirty="0">
                <a:solidFill>
                  <a:srgbClr val="FF0000"/>
                </a:solidFill>
              </a:rPr>
              <a:t>Odpoveď - pokračovanie:</a:t>
            </a:r>
          </a:p>
          <a:p>
            <a:pPr marL="0" indent="0">
              <a:buNone/>
            </a:pPr>
            <a:r>
              <a:rPr lang="sk-SK" sz="2000" dirty="0"/>
              <a:t>2. </a:t>
            </a:r>
            <a:r>
              <a:rPr lang="sk-SK" sz="2000" b="1" dirty="0"/>
              <a:t>dodatočné stavebné povolenie spojené s kolaudačným </a:t>
            </a:r>
            <a:r>
              <a:rPr lang="sk-SK" sz="2000" dirty="0"/>
              <a:t>konaním v konaní stavebného úradu:</a:t>
            </a:r>
          </a:p>
          <a:p>
            <a:pPr marL="288000" indent="-457200">
              <a:buNone/>
            </a:pPr>
            <a:r>
              <a:rPr lang="sk-SK" sz="2000" b="1" dirty="0"/>
              <a:t>b)</a:t>
            </a:r>
            <a:r>
              <a:rPr lang="sk-SK" sz="2000" dirty="0"/>
              <a:t> </a:t>
            </a:r>
            <a:r>
              <a:rPr lang="sk-SK" sz="2000" b="1" dirty="0"/>
              <a:t>technologický zdroj, spaľovacie zariadenie s MTP nad 0,1 MW a pod.</a:t>
            </a:r>
            <a:r>
              <a:rPr lang="sk-SK" sz="2000" dirty="0"/>
              <a:t> - je potrebné povolenie podľa § 27 </a:t>
            </a:r>
          </a:p>
          <a:p>
            <a:pPr marL="288000" indent="0">
              <a:buNone/>
            </a:pPr>
            <a:r>
              <a:rPr lang="sk-SK" sz="2000" dirty="0"/>
              <a:t>Podkladom pre konanie na stavebnom úrade je súhlas podľa § 26 zákona.</a:t>
            </a:r>
          </a:p>
          <a:p>
            <a:pPr marL="288000" indent="0">
              <a:buNone/>
            </a:pPr>
            <a:r>
              <a:rPr lang="sk-SK" sz="2000" dirty="0"/>
              <a:t>Najskôr je potrebné vydať rozhodnutím povolenie podľa § 27 zákona a následne súhlas podľa § 26 ods. 1 písm. c) zákona, vzhľadom na ustanovenie § 26 ods. 6:</a:t>
            </a:r>
          </a:p>
          <a:p>
            <a:pPr marL="288000" indent="0">
              <a:spcBef>
                <a:spcPts val="0"/>
              </a:spcBef>
              <a:buNone/>
            </a:pPr>
            <a:r>
              <a:rPr lang="sk-SK" sz="2000" i="1" dirty="0"/>
              <a:t>„Súhlas na trvalé užívanie veľkého zdroja alebo stredného zdroja alebo súhlas na užívanie zdroja po vykonaní zmeny na stacionárnom zdroji alebo jeho zariadeniach možno vydať až po preukázaní plnenia požiadaviek určených v povolení zdroja podľa § 27 a k tomu zodpovedajúcich povinností prevádzkovateľa podľa § 34 ods. 1 až 4.“ </a:t>
            </a:r>
          </a:p>
          <a:p>
            <a:pPr marL="0" indent="0">
              <a:buNone/>
            </a:pPr>
            <a:endParaRPr lang="sk-SK" sz="2400" dirty="0"/>
          </a:p>
          <a:p>
            <a:pPr marL="457200" lvl="1" indent="-457200">
              <a:lnSpc>
                <a:spcPct val="100000"/>
              </a:lnSpc>
              <a:spcBef>
                <a:spcPts val="600"/>
              </a:spcBef>
              <a:buFont typeface="Wingdings" panose="05000000000000000000" pitchFamily="2" charset="2"/>
              <a:buChar char="Ø"/>
            </a:pPr>
            <a:endParaRPr lang="sk-SK" b="1" dirty="0"/>
          </a:p>
        </p:txBody>
      </p:sp>
    </p:spTree>
    <p:extLst>
      <p:ext uri="{BB962C8B-B14F-4D97-AF65-F5344CB8AC3E}">
        <p14:creationId xmlns:p14="http://schemas.microsoft.com/office/powerpoint/2010/main" val="3065025098"/>
      </p:ext>
    </p:extLst>
  </p:cSld>
  <p:clrMapOvr>
    <a:masterClrMapping/>
  </p:clrMapOvr>
  <p:transition spd="slow">
    <p:fade/>
  </p:transition>
</p:sld>
</file>

<file path=ppt/theme/theme1.xml><?xml version="1.0" encoding="utf-8"?>
<a:theme xmlns:a="http://schemas.openxmlformats.org/drawingml/2006/main" name="Motív Office">
  <a:themeElements>
    <a:clrScheme name="Teplá modrá">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8595A1390B114BA99AB4D8E1002926" ma:contentTypeVersion="18" ma:contentTypeDescription="Create a new document." ma:contentTypeScope="" ma:versionID="4a6f22735b575cdf93f35ae91c8f9618">
  <xsd:schema xmlns:xsd="http://www.w3.org/2001/XMLSchema" xmlns:xs="http://www.w3.org/2001/XMLSchema" xmlns:p="http://schemas.microsoft.com/office/2006/metadata/properties" xmlns:ns3="b64840b9-20de-4534-89f1-9bf42146c718" xmlns:ns4="b820490d-e422-45ee-a253-29f55160f7ff" targetNamespace="http://schemas.microsoft.com/office/2006/metadata/properties" ma:root="true" ma:fieldsID="f889a8569a7768abea7d7d3bce8f3a23" ns3:_="" ns4:_="">
    <xsd:import namespace="b64840b9-20de-4534-89f1-9bf42146c718"/>
    <xsd:import namespace="b820490d-e422-45ee-a253-29f55160f7f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_activity" minOccurs="0"/>
                <xsd:element ref="ns4:MediaServiceObjectDetectorVersions" minOccurs="0"/>
                <xsd:element ref="ns4:MediaServiceSystemTags" minOccurs="0"/>
                <xsd:element ref="ns4:MediaServiceLocation"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840b9-20de-4534-89f1-9bf42146c7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20490d-e422-45ee-a253-29f55160f7f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820490d-e422-45ee-a253-29f55160f7ff" xsi:nil="true"/>
  </documentManagement>
</p:properties>
</file>

<file path=customXml/itemProps1.xml><?xml version="1.0" encoding="utf-8"?>
<ds:datastoreItem xmlns:ds="http://schemas.openxmlformats.org/officeDocument/2006/customXml" ds:itemID="{8E3D5AC9-ECDF-4110-A5CF-21AB02C16044}">
  <ds:schemaRefs>
    <ds:schemaRef ds:uri="http://schemas.microsoft.com/sharepoint/v3/contenttype/forms"/>
  </ds:schemaRefs>
</ds:datastoreItem>
</file>

<file path=customXml/itemProps2.xml><?xml version="1.0" encoding="utf-8"?>
<ds:datastoreItem xmlns:ds="http://schemas.openxmlformats.org/officeDocument/2006/customXml" ds:itemID="{37609107-BCCA-4584-AD36-FADF67E92C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4840b9-20de-4534-89f1-9bf42146c718"/>
    <ds:schemaRef ds:uri="b820490d-e422-45ee-a253-29f55160f7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3FBF92-10C9-413B-9241-DBB2C13F62A3}">
  <ds:schemaRefs>
    <ds:schemaRef ds:uri="http://schemas.microsoft.com/office/2006/metadata/properties"/>
    <ds:schemaRef ds:uri="http://schemas.microsoft.com/office/2006/documentManagement/types"/>
    <ds:schemaRef ds:uri="http://schemas.openxmlformats.org/package/2006/metadata/core-properties"/>
    <ds:schemaRef ds:uri="http://purl.org/dc/terms/"/>
    <ds:schemaRef ds:uri="b64840b9-20de-4534-89f1-9bf42146c718"/>
    <ds:schemaRef ds:uri="http://purl.org/dc/dcmitype/"/>
    <ds:schemaRef ds:uri="http://schemas.microsoft.com/office/infopath/2007/PartnerControls"/>
    <ds:schemaRef ds:uri="http://purl.org/dc/elements/1.1/"/>
    <ds:schemaRef ds:uri="http://www.w3.org/XML/1998/namespace"/>
    <ds:schemaRef ds:uri="b820490d-e422-45ee-a253-29f55160f7ff"/>
  </ds:schemaRefs>
</ds:datastoreItem>
</file>

<file path=docProps/app.xml><?xml version="1.0" encoding="utf-8"?>
<Properties xmlns="http://schemas.openxmlformats.org/officeDocument/2006/extended-properties" xmlns:vt="http://schemas.openxmlformats.org/officeDocument/2006/docPropsVTypes">
  <Template>prezentacia-MZP</Template>
  <TotalTime>5280</TotalTime>
  <Words>3700</Words>
  <Application>Microsoft Office PowerPoint</Application>
  <PresentationFormat>Širokouhlá</PresentationFormat>
  <Paragraphs>265</Paragraphs>
  <Slides>22</Slides>
  <Notes>1</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22</vt:i4>
      </vt:variant>
    </vt:vector>
  </HeadingPairs>
  <TitlesOfParts>
    <vt:vector size="27" baseType="lpstr">
      <vt:lpstr>Arial</vt:lpstr>
      <vt:lpstr>Calibri</vt:lpstr>
      <vt:lpstr>Calibri Light</vt:lpstr>
      <vt:lpstr>Wingdings</vt:lpstr>
      <vt:lpstr>Motív Office</vt:lpstr>
      <vt:lpstr>Aplikačná prax pri povoľovaní a kontrole malých zdrojov znečisťovania ovzdušia  </vt:lpstr>
      <vt:lpstr>Nová právna úprava na úseku ochrany ovzdušia </vt:lpstr>
      <vt:lpstr>Prezentácia programu PowerPoint</vt:lpstr>
      <vt:lpstr>Prezentácia programu PowerPoint</vt:lpstr>
      <vt:lpstr>Prezentácia programu PowerPoint</vt:lpstr>
      <vt:lpstr>Dodatočné povoľovanie zdrojov </vt:lpstr>
      <vt:lpstr>Dodatočné povoľovanie zdrojov </vt:lpstr>
      <vt:lpstr>Dodatočné povoľovanie zdrojov </vt:lpstr>
      <vt:lpstr>Dodatočné povoľovanie zdrojov </vt:lpstr>
      <vt:lpstr>Povoľovanie zdrojov</vt:lpstr>
      <vt:lpstr>Povoľovanie zdrojov</vt:lpstr>
      <vt:lpstr>Povoľovanie zdrojov</vt:lpstr>
      <vt:lpstr>Povoľovanie zdrojov</vt:lpstr>
      <vt:lpstr>Povoľovanie zdrojov</vt:lpstr>
      <vt:lpstr>Komíny </vt:lpstr>
      <vt:lpstr>Komíny </vt:lpstr>
      <vt:lpstr>Osobitné činnosti</vt:lpstr>
      <vt:lpstr>Osobitné činnosti / malé zdroje</vt:lpstr>
      <vt:lpstr>Osobitné činnosti / malé zdroje</vt:lpstr>
      <vt:lpstr>Osobitné činnosti / malé zdroje</vt:lpstr>
      <vt:lpstr>Osobitné činnosti / malé zdroje</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Praktické aplikačné úradné postupy</dc:title>
  <dc:creator>Vilkovský Igor</dc:creator>
  <cp:lastModifiedBy>Eva Štroffeková</cp:lastModifiedBy>
  <cp:revision>589</cp:revision>
  <cp:lastPrinted>2022-10-17T11:34:32Z</cp:lastPrinted>
  <dcterms:created xsi:type="dcterms:W3CDTF">2021-06-08T04:57:13Z</dcterms:created>
  <dcterms:modified xsi:type="dcterms:W3CDTF">2024-05-19T15:38:52Z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1033-11.1.0.10161</vt:lpwstr>
  </property>
  <property fmtid="{D5CDD505-2E9C-101B-9397-08002B2CF9AE}" pid="3" name="ContentTypeId">
    <vt:lpwstr>0x010100998595A1390B114BA99AB4D8E1002926</vt:lpwstr>
  </property>
</Properties>
</file>