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708" r:id="rId4"/>
  </p:sldMasterIdLst>
  <p:notesMasterIdLst>
    <p:notesMasterId r:id="rId30"/>
  </p:notesMasterIdLst>
  <p:sldIdLst>
    <p:sldId id="256" r:id="rId5"/>
    <p:sldId id="319" r:id="rId6"/>
    <p:sldId id="316" r:id="rId7"/>
    <p:sldId id="317" r:id="rId8"/>
    <p:sldId id="318" r:id="rId9"/>
    <p:sldId id="300" r:id="rId10"/>
    <p:sldId id="310" r:id="rId11"/>
    <p:sldId id="308" r:id="rId12"/>
    <p:sldId id="314" r:id="rId13"/>
    <p:sldId id="277" r:id="rId14"/>
    <p:sldId id="280" r:id="rId15"/>
    <p:sldId id="283" r:id="rId16"/>
    <p:sldId id="269" r:id="rId17"/>
    <p:sldId id="307" r:id="rId18"/>
    <p:sldId id="315" r:id="rId19"/>
    <p:sldId id="301" r:id="rId20"/>
    <p:sldId id="305" r:id="rId21"/>
    <p:sldId id="303" r:id="rId22"/>
    <p:sldId id="306" r:id="rId23"/>
    <p:sldId id="286" r:id="rId24"/>
    <p:sldId id="309" r:id="rId25"/>
    <p:sldId id="311" r:id="rId26"/>
    <p:sldId id="312" r:id="rId27"/>
    <p:sldId id="313" r:id="rId28"/>
    <p:sldId id="26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ína Belohorcová" initials="KB" lastIdx="1" clrIdx="0">
    <p:extLst>
      <p:ext uri="{19B8F6BF-5375-455C-9EA6-DF929625EA0E}">
        <p15:presenceInfo xmlns:p15="http://schemas.microsoft.com/office/powerpoint/2012/main" userId="9cf6f17f68dfad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BF3B38-6169-420D-8ED2-DE2A77FE3B6E}" v="1" dt="2024-05-15T09:36:02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95" autoAdjust="0"/>
  </p:normalViewPr>
  <p:slideViewPr>
    <p:cSldViewPr snapToGrid="0">
      <p:cViewPr varScale="1">
        <p:scale>
          <a:sx n="103" d="100"/>
          <a:sy n="103" d="100"/>
        </p:scale>
        <p:origin x="714" y="10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8" d="100"/>
          <a:sy n="98" d="100"/>
        </p:scale>
        <p:origin x="359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a Hroncova" userId="47b574d5c17c4f22" providerId="LiveId" clId="{CFBF3B38-6169-420D-8ED2-DE2A77FE3B6E}"/>
    <pc:docChg chg="custSel modSld">
      <pc:chgData name="Emilia Hroncova" userId="47b574d5c17c4f22" providerId="LiveId" clId="{CFBF3B38-6169-420D-8ED2-DE2A77FE3B6E}" dt="2024-05-15T09:39:14.536" v="77" actId="1076"/>
      <pc:docMkLst>
        <pc:docMk/>
      </pc:docMkLst>
      <pc:sldChg chg="addSp modSp mod">
        <pc:chgData name="Emilia Hroncova" userId="47b574d5c17c4f22" providerId="LiveId" clId="{CFBF3B38-6169-420D-8ED2-DE2A77FE3B6E}" dt="2024-05-15T09:38:25.138" v="73" actId="1076"/>
        <pc:sldMkLst>
          <pc:docMk/>
          <pc:sldMk cId="3128120" sldId="261"/>
        </pc:sldMkLst>
        <pc:spChg chg="add mod">
          <ac:chgData name="Emilia Hroncova" userId="47b574d5c17c4f22" providerId="LiveId" clId="{CFBF3B38-6169-420D-8ED2-DE2A77FE3B6E}" dt="2024-05-15T09:38:25.138" v="73" actId="1076"/>
          <ac:spMkLst>
            <pc:docMk/>
            <pc:sldMk cId="3128120" sldId="261"/>
            <ac:spMk id="3" creationId="{0D32B343-6A1E-FBB9-D092-981E578369E4}"/>
          </ac:spMkLst>
        </pc:spChg>
      </pc:sldChg>
      <pc:sldChg chg="modSp mod">
        <pc:chgData name="Emilia Hroncova" userId="47b574d5c17c4f22" providerId="LiveId" clId="{CFBF3B38-6169-420D-8ED2-DE2A77FE3B6E}" dt="2024-05-15T09:38:53.419" v="75" actId="790"/>
        <pc:sldMkLst>
          <pc:docMk/>
          <pc:sldMk cId="303121468" sldId="283"/>
        </pc:sldMkLst>
        <pc:spChg chg="mod">
          <ac:chgData name="Emilia Hroncova" userId="47b574d5c17c4f22" providerId="LiveId" clId="{CFBF3B38-6169-420D-8ED2-DE2A77FE3B6E}" dt="2024-05-15T09:38:45.688" v="74" actId="790"/>
          <ac:spMkLst>
            <pc:docMk/>
            <pc:sldMk cId="303121468" sldId="283"/>
            <ac:spMk id="2" creationId="{00000000-0000-0000-0000-000000000000}"/>
          </ac:spMkLst>
        </pc:spChg>
        <pc:graphicFrameChg chg="modGraphic">
          <ac:chgData name="Emilia Hroncova" userId="47b574d5c17c4f22" providerId="LiveId" clId="{CFBF3B38-6169-420D-8ED2-DE2A77FE3B6E}" dt="2024-05-15T09:38:53.419" v="75" actId="790"/>
          <ac:graphicFrameMkLst>
            <pc:docMk/>
            <pc:sldMk cId="303121468" sldId="283"/>
            <ac:graphicFrameMk id="5" creationId="{00000000-0000-0000-0000-000000000000}"/>
          </ac:graphicFrameMkLst>
        </pc:graphicFrameChg>
      </pc:sldChg>
      <pc:sldChg chg="modSp mod">
        <pc:chgData name="Emilia Hroncova" userId="47b574d5c17c4f22" providerId="LiveId" clId="{CFBF3B38-6169-420D-8ED2-DE2A77FE3B6E}" dt="2024-05-15T09:39:14.536" v="77" actId="1076"/>
        <pc:sldMkLst>
          <pc:docMk/>
          <pc:sldMk cId="3089932785" sldId="312"/>
        </pc:sldMkLst>
        <pc:spChg chg="mod">
          <ac:chgData name="Emilia Hroncova" userId="47b574d5c17c4f22" providerId="LiveId" clId="{CFBF3B38-6169-420D-8ED2-DE2A77FE3B6E}" dt="2024-05-15T09:39:14.536" v="77" actId="1076"/>
          <ac:spMkLst>
            <pc:docMk/>
            <pc:sldMk cId="3089932785" sldId="312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6055\Desktop\Prilohy_KO\Priloha_sprava%20o%20KO_2022\Prekro&#269;enia_PM10_2022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p6055\Desktop\Prilohy_KO\Priloha_sprava%20o%20KO_2022\statstika_O3_hodinovky_zorad_2022_cho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p6055\Desktop\Prilohy_KO\Priloha_sprava%20o%20KO_2022\Prekro&#269;enia_PM10_202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p6055\Desktop\Prilohy_KO\Priloha_sprava%20o%20KO_2022\_2022__PM25_PM10_v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p6055\Desktop\Prilohy_KO\Priloha_sprava%20o%20KO_2022\_2022__PM25_PM10_v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ar&#237;na%20Belohorcov&#225;\OneDrive%20-%20enviro.gov.sk\prezentacie\Kosice\BaP_2022_v2ba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ar&#237;na%20Belohorcov&#225;\OneDrive%20-%20enviro.gov.sk\prezentacie\Kosice\BaP_2022_v2ba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eporting\2021_Ro&#269;enka_zony\NO2_O3_mesacn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6055\Desktop\Prilohy_KO\Priloha_sprava%20o%20KO_2022\NO2_O3_mesacne_2022_janka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[Prekročenia_PM10_2022.xlsx]Prekročenia!Kontingenčná tabuľka33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60000"/>
              </a:schemeClr>
            </a:solidFill>
            <a:ln w="9525">
              <a:solidFill>
                <a:schemeClr val="accent5">
                  <a:lumMod val="6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6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80000"/>
                <a:lumOff val="20000"/>
              </a:schemeClr>
            </a:solidFill>
            <a:ln w="9525">
              <a:solidFill>
                <a:schemeClr val="accent6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60000"/>
              </a:schemeClr>
            </a:solidFill>
            <a:ln w="9525">
              <a:solidFill>
                <a:schemeClr val="accent4">
                  <a:lumMod val="6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80000"/>
                <a:lumOff val="20000"/>
              </a:schemeClr>
            </a:solidFill>
            <a:ln w="9525">
              <a:solidFill>
                <a:schemeClr val="accent5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6"/>
          </a:solidFill>
          <a:ln w="12700" cap="sq">
            <a:solidFill>
              <a:schemeClr val="accent6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6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6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80000"/>
                <a:lumOff val="20000"/>
              </a:schemeClr>
            </a:solidFill>
            <a:ln w="9525">
              <a:solidFill>
                <a:schemeClr val="accent5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6"/>
          </a:solidFill>
          <a:ln w="12700" cap="rnd">
            <a:solidFill>
              <a:srgbClr val="4472C4">
                <a:lumMod val="50000"/>
              </a:srgbClr>
            </a:solidFill>
            <a:round/>
          </a:ln>
          <a:effectLst/>
        </c:spPr>
        <c:marker>
          <c:symbol val="circle"/>
          <c:size val="5"/>
          <c:spPr>
            <a:solidFill>
              <a:srgbClr val="4472C4">
                <a:lumMod val="50000"/>
              </a:srgbClr>
            </a:solidFill>
            <a:ln w="9525">
              <a:solidFill>
                <a:srgbClr val="4472C4">
                  <a:lumMod val="50000"/>
                </a:srgb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6"/>
          </a:solidFill>
          <a:ln w="12700" cap="rnd">
            <a:solidFill>
              <a:srgbClr val="FFC000"/>
            </a:solidFill>
            <a:round/>
          </a:ln>
          <a:effectLst/>
        </c:spPr>
        <c:marker>
          <c:symbol val="circle"/>
          <c:size val="5"/>
          <c:spPr>
            <a:solidFill>
              <a:srgbClr val="FFC000"/>
            </a:solidFill>
            <a:ln w="9525">
              <a:solidFill>
                <a:srgbClr val="FFC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6"/>
          </a:solidFill>
          <a:ln w="12700" cap="sq">
            <a:solidFill>
              <a:srgbClr val="92D050"/>
            </a:solidFill>
            <a:miter lim="800000"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6"/>
          </a:solidFill>
          <a:ln w="12700" cap="rnd">
            <a:solidFill>
              <a:srgbClr val="4472C4">
                <a:lumMod val="50000"/>
              </a:srgbClr>
            </a:solidFill>
            <a:round/>
          </a:ln>
          <a:effectLst/>
        </c:spPr>
        <c:marker>
          <c:symbol val="circle"/>
          <c:size val="5"/>
          <c:spPr>
            <a:solidFill>
              <a:srgbClr val="4472C4">
                <a:lumMod val="50000"/>
              </a:srgbClr>
            </a:solidFill>
            <a:ln w="9525">
              <a:solidFill>
                <a:srgbClr val="4472C4">
                  <a:lumMod val="50000"/>
                </a:srgb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6"/>
          </a:solidFill>
          <a:ln w="12700" cap="rnd">
            <a:solidFill>
              <a:srgbClr val="FFC000"/>
            </a:solidFill>
            <a:round/>
          </a:ln>
          <a:effectLst/>
        </c:spPr>
        <c:marker>
          <c:symbol val="circle"/>
          <c:size val="5"/>
          <c:spPr>
            <a:solidFill>
              <a:srgbClr val="FFC000"/>
            </a:solidFill>
            <a:ln w="9525">
              <a:solidFill>
                <a:srgbClr val="FFC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6"/>
          </a:solidFill>
          <a:ln w="12700" cap="sq">
            <a:solidFill>
              <a:srgbClr val="92D050"/>
            </a:solidFill>
            <a:miter lim="800000"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6"/>
          </a:solidFill>
          <a:ln w="12700" cap="rnd">
            <a:solidFill>
              <a:srgbClr val="4472C4">
                <a:lumMod val="50000"/>
              </a:srgbClr>
            </a:solidFill>
            <a:round/>
          </a:ln>
          <a:effectLst/>
        </c:spPr>
        <c:marker>
          <c:symbol val="circle"/>
          <c:size val="5"/>
          <c:spPr>
            <a:solidFill>
              <a:srgbClr val="4472C4">
                <a:lumMod val="50000"/>
              </a:srgbClr>
            </a:solidFill>
            <a:ln w="9525">
              <a:solidFill>
                <a:srgbClr val="4472C4">
                  <a:lumMod val="50000"/>
                </a:srgb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6"/>
          </a:solidFill>
          <a:ln w="12700" cap="rnd">
            <a:solidFill>
              <a:srgbClr val="FFC000"/>
            </a:solidFill>
            <a:round/>
          </a:ln>
          <a:effectLst/>
        </c:spPr>
        <c:marker>
          <c:symbol val="circle"/>
          <c:size val="5"/>
          <c:spPr>
            <a:solidFill>
              <a:srgbClr val="FFC000"/>
            </a:solidFill>
            <a:ln w="9525">
              <a:solidFill>
                <a:srgbClr val="FFC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6"/>
          </a:solidFill>
          <a:ln w="12700" cap="sq">
            <a:solidFill>
              <a:srgbClr val="92D050"/>
            </a:solidFill>
            <a:miter lim="800000"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6"/>
          </a:solidFill>
          <a:ln w="12700" cap="rnd">
            <a:solidFill>
              <a:srgbClr val="4472C4">
                <a:lumMod val="50000"/>
              </a:srgbClr>
            </a:solidFill>
            <a:round/>
          </a:ln>
          <a:effectLst/>
        </c:spPr>
        <c:marker>
          <c:symbol val="circle"/>
          <c:size val="5"/>
          <c:spPr>
            <a:solidFill>
              <a:srgbClr val="4472C4">
                <a:lumMod val="50000"/>
              </a:srgbClr>
            </a:solidFill>
            <a:ln w="9525">
              <a:solidFill>
                <a:srgbClr val="4472C4">
                  <a:lumMod val="50000"/>
                </a:srgb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6"/>
          </a:solidFill>
          <a:ln w="12700" cap="rnd">
            <a:solidFill>
              <a:srgbClr val="FFC000"/>
            </a:solidFill>
            <a:round/>
          </a:ln>
          <a:effectLst/>
        </c:spPr>
        <c:marker>
          <c:symbol val="circle"/>
          <c:size val="5"/>
          <c:spPr>
            <a:solidFill>
              <a:srgbClr val="FFC000"/>
            </a:solidFill>
            <a:ln w="9525">
              <a:solidFill>
                <a:srgbClr val="FFC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6"/>
          </a:solidFill>
          <a:ln w="12700" cap="sq">
            <a:solidFill>
              <a:srgbClr val="92D050"/>
            </a:solidFill>
            <a:miter lim="800000"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441814889808188"/>
          <c:y val="5.6965406862602382E-2"/>
          <c:w val="0.81390558243391542"/>
          <c:h val="0.72763582550898265"/>
        </c:manualLayout>
      </c:layout>
      <c:lineChart>
        <c:grouping val="standard"/>
        <c:varyColors val="0"/>
        <c:ser>
          <c:idx val="0"/>
          <c:order val="0"/>
          <c:tx>
            <c:strRef>
              <c:f>Prekročenia!$B$141</c:f>
              <c:strCache>
                <c:ptCount val="1"/>
                <c:pt idx="0">
                  <c:v> KE, Amurská</c:v>
                </c:pt>
              </c:strCache>
            </c:strRef>
          </c:tx>
          <c:spPr>
            <a:ln w="127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Prekročenia!$A$142:$A$154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Prekročenia!$B$142:$B$154</c:f>
              <c:numCache>
                <c:formatCode>General</c:formatCode>
                <c:ptCount val="12"/>
                <c:pt idx="0">
                  <c:v>7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B9-4506-9C21-73918787A4FD}"/>
            </c:ext>
          </c:extLst>
        </c:ser>
        <c:ser>
          <c:idx val="1"/>
          <c:order val="1"/>
          <c:tx>
            <c:strRef>
              <c:f>Prekročenia!$C$141</c:f>
              <c:strCache>
                <c:ptCount val="1"/>
                <c:pt idx="0">
                  <c:v>KE Štefánikova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Prekročenia!$A$142:$A$154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Prekročenia!$C$142:$C$154</c:f>
              <c:numCache>
                <c:formatCode>General</c:formatCode>
                <c:ptCount val="12"/>
                <c:pt idx="0">
                  <c:v>10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B9-4506-9C21-73918787A4FD}"/>
            </c:ext>
          </c:extLst>
        </c:ser>
        <c:ser>
          <c:idx val="2"/>
          <c:order val="2"/>
          <c:tx>
            <c:strRef>
              <c:f>Prekročenia!$D$141</c:f>
              <c:strCache>
                <c:ptCount val="1"/>
                <c:pt idx="0">
                  <c:v> Velká Ida</c:v>
                </c:pt>
              </c:strCache>
            </c:strRef>
          </c:tx>
          <c:spPr>
            <a:ln w="12700" cap="sq">
              <a:solidFill>
                <a:srgbClr val="9BBB59">
                  <a:lumMod val="50000"/>
                </a:srgbClr>
              </a:solidFill>
              <a:miter lim="800000"/>
            </a:ln>
            <a:effectLst/>
          </c:spPr>
          <c:marker>
            <c:symbol val="circle"/>
            <c:size val="5"/>
            <c:spPr>
              <a:solidFill>
                <a:srgbClr val="9BBB59">
                  <a:lumMod val="50000"/>
                </a:srgbClr>
              </a:solidFill>
              <a:ln w="9525">
                <a:solidFill>
                  <a:srgbClr val="9BBB59">
                    <a:lumMod val="50000"/>
                  </a:srgbClr>
                </a:solidFill>
              </a:ln>
              <a:effectLst/>
            </c:spPr>
          </c:marker>
          <c:dLbls>
            <c:spPr>
              <a:solidFill>
                <a:srgbClr val="9BBB59">
                  <a:lumMod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Prekročenia!$A$142:$A$154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Prekročenia!$D$142:$D$154</c:f>
              <c:numCache>
                <c:formatCode>General</c:formatCode>
                <c:ptCount val="12"/>
                <c:pt idx="0">
                  <c:v>12</c:v>
                </c:pt>
                <c:pt idx="1">
                  <c:v>5</c:v>
                </c:pt>
                <c:pt idx="2">
                  <c:v>21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12</c:v>
                </c:pt>
                <c:pt idx="8">
                  <c:v>1</c:v>
                </c:pt>
                <c:pt idx="9">
                  <c:v>0</c:v>
                </c:pt>
                <c:pt idx="10">
                  <c:v>5</c:v>
                </c:pt>
                <c:pt idx="1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B9-4506-9C21-73918787A4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6746216"/>
        <c:axId val="506745560"/>
      </c:lineChart>
      <c:catAx>
        <c:axId val="50674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06745560"/>
        <c:crosses val="autoZero"/>
        <c:auto val="1"/>
        <c:lblAlgn val="ctr"/>
        <c:lblOffset val="100"/>
        <c:noMultiLvlLbl val="0"/>
      </c:catAx>
      <c:valAx>
        <c:axId val="506745560"/>
        <c:scaling>
          <c:orientation val="minMax"/>
          <c:max val="2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dirty="0"/>
                  <a:t>Počet prekročení pre PM</a:t>
                </a:r>
                <a:r>
                  <a:rPr lang="sk-SK" baseline="-25000" dirty="0"/>
                  <a:t>10</a:t>
                </a:r>
              </a:p>
            </c:rich>
          </c:tx>
          <c:layout>
            <c:manualLayout>
              <c:xMode val="edge"/>
              <c:yMode val="edge"/>
              <c:x val="2.7615680323921515E-2"/>
              <c:y val="0.18698850435397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06746216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0"/>
          <c:y val="0.88633133494618499"/>
          <c:w val="1"/>
          <c:h val="9.9238425925925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[NO2_O3_mesacne_2022_jankaM.xlsx]KSK_o3!Kontingenčná tabuľka1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9"/>
        <c:spPr>
          <a:solidFill>
            <a:schemeClr val="accent1"/>
          </a:solidFill>
          <a:ln w="1905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</c:pivotFmt>
      <c:pivotFmt>
        <c:idx val="70"/>
        <c:spPr>
          <a:solidFill>
            <a:schemeClr val="accent1"/>
          </a:solidFill>
          <a:ln w="1905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1"/>
        <c:spPr>
          <a:solidFill>
            <a:schemeClr val="accent1"/>
          </a:solidFill>
          <a:ln w="1905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</c:pivotFmt>
      <c:pivotFmt>
        <c:idx val="72"/>
        <c:spPr>
          <a:solidFill>
            <a:schemeClr val="accent1"/>
          </a:solidFill>
          <a:ln w="1905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3"/>
        <c:spPr>
          <a:solidFill>
            <a:schemeClr val="accent1"/>
          </a:solidFill>
          <a:ln w="1905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</c:pivotFmt>
      <c:pivotFmt>
        <c:idx val="74"/>
        <c:spPr>
          <a:solidFill>
            <a:schemeClr val="accent1"/>
          </a:solidFill>
          <a:ln w="1905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0937321401181098"/>
          <c:y val="0.14673423423423423"/>
          <c:w val="0.86681985621347879"/>
          <c:h val="0.59065942028985519"/>
        </c:manualLayout>
      </c:layout>
      <c:lineChart>
        <c:grouping val="standard"/>
        <c:varyColors val="0"/>
        <c:ser>
          <c:idx val="0"/>
          <c:order val="0"/>
          <c:tx>
            <c:strRef>
              <c:f>KSK_o3!$B$6:$B$7</c:f>
              <c:strCache>
                <c:ptCount val="1"/>
                <c:pt idx="0">
                  <c:v>Kojšovská hoľa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KSK_o3!$A$8:$A$20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KSK_o3!$B$8:$B$20</c:f>
              <c:numCache>
                <c:formatCode>0</c:formatCode>
                <c:ptCount val="12"/>
                <c:pt idx="0">
                  <c:v>65.315807142458098</c:v>
                </c:pt>
                <c:pt idx="1">
                  <c:v>69.331981334365295</c:v>
                </c:pt>
                <c:pt idx="2">
                  <c:v>87.362018173516006</c:v>
                </c:pt>
                <c:pt idx="3">
                  <c:v>81.317261070063694</c:v>
                </c:pt>
                <c:pt idx="4">
                  <c:v>98.468187482517394</c:v>
                </c:pt>
                <c:pt idx="5">
                  <c:v>98.279452278260806</c:v>
                </c:pt>
                <c:pt idx="6">
                  <c:v>93.444313317482496</c:v>
                </c:pt>
                <c:pt idx="7">
                  <c:v>89.240569393419193</c:v>
                </c:pt>
                <c:pt idx="8">
                  <c:v>68.649012026785698</c:v>
                </c:pt>
                <c:pt idx="9">
                  <c:v>65.803807201117394</c:v>
                </c:pt>
                <c:pt idx="10">
                  <c:v>63.568953065449001</c:v>
                </c:pt>
                <c:pt idx="11">
                  <c:v>62.575228433566402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3D-4A18-B091-389FC129FD41}"/>
            </c:ext>
          </c:extLst>
        </c:ser>
        <c:ser>
          <c:idx val="1"/>
          <c:order val="1"/>
          <c:tx>
            <c:strRef>
              <c:f>KSK_o3!$C$6:$C$7</c:f>
              <c:strCache>
                <c:ptCount val="1"/>
                <c:pt idx="0">
                  <c:v>Trebišov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KSK_o3!$A$8:$A$20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KSK_o3!$C$8:$C$20</c:f>
              <c:numCache>
                <c:formatCode>0</c:formatCode>
                <c:ptCount val="12"/>
                <c:pt idx="0">
                  <c:v>35.148500442048601</c:v>
                </c:pt>
                <c:pt idx="1">
                  <c:v>38.663677228017796</c:v>
                </c:pt>
                <c:pt idx="2">
                  <c:v>57.578513983805699</c:v>
                </c:pt>
                <c:pt idx="3">
                  <c:v>61.0948936277778</c:v>
                </c:pt>
                <c:pt idx="4">
                  <c:v>68.362787668463497</c:v>
                </c:pt>
                <c:pt idx="5">
                  <c:v>74.474338139275702</c:v>
                </c:pt>
                <c:pt idx="6">
                  <c:v>76.737065293800399</c:v>
                </c:pt>
                <c:pt idx="7">
                  <c:v>70.742770346774194</c:v>
                </c:pt>
                <c:pt idx="8">
                  <c:v>43.637185463143297</c:v>
                </c:pt>
                <c:pt idx="9">
                  <c:v>28.243882830645099</c:v>
                </c:pt>
                <c:pt idx="10">
                  <c:v>17.639505</c:v>
                </c:pt>
                <c:pt idx="11">
                  <c:v>14.604949438172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3D-4A18-B091-389FC129F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800" baseline="30000"/>
              </a:p>
            </c:rich>
          </c:tx>
          <c:layout>
            <c:manualLayout>
              <c:xMode val="edge"/>
              <c:yMode val="edge"/>
              <c:x val="3.3910256410256412E-3"/>
              <c:y val="6.159420289855089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3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81736111111112E-2"/>
          <c:y val="0.85502568134171908"/>
          <c:w val="0.87935220797720792"/>
          <c:h val="0.14497431865828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[statstika_O3_hodinovky_zorad_2022_chod.xlsx]Hárok3!Kontingenčná tabuľka6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rgbClr val="0070C0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</c:pivotFmt>
      <c:pivotFmt>
        <c:idx val="80"/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rgbClr val="FFC000"/>
          </a:solidFill>
          <a:ln>
            <a:noFill/>
          </a:ln>
          <a:effectLst/>
        </c:spP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2062049062049067E-2"/>
          <c:y val="0.10733580509838893"/>
          <c:w val="0.85147077922077918"/>
          <c:h val="0.790588746823359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Hárok3!$B$150:$B$152</c:f>
              <c:strCache>
                <c:ptCount val="1"/>
                <c:pt idx="0">
                  <c:v>7 -  Kojšovská hoľa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Hárok3!$A$153:$A$177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Hárok3!$B$153:$B$177</c:f>
              <c:numCache>
                <c:formatCode>0</c:formatCode>
                <c:ptCount val="24"/>
                <c:pt idx="0">
                  <c:v>95.580570642857111</c:v>
                </c:pt>
                <c:pt idx="1">
                  <c:v>93.842193870967719</c:v>
                </c:pt>
                <c:pt idx="2">
                  <c:v>93.979499357142842</c:v>
                </c:pt>
                <c:pt idx="3">
                  <c:v>94.361741354838713</c:v>
                </c:pt>
                <c:pt idx="4">
                  <c:v>93.432137586206892</c:v>
                </c:pt>
                <c:pt idx="5">
                  <c:v>92.284774903225795</c:v>
                </c:pt>
                <c:pt idx="6">
                  <c:v>90.077241931034493</c:v>
                </c:pt>
                <c:pt idx="7">
                  <c:v>89.800709870967736</c:v>
                </c:pt>
                <c:pt idx="8">
                  <c:v>88.655448482758587</c:v>
                </c:pt>
                <c:pt idx="9">
                  <c:v>88.611483483870956</c:v>
                </c:pt>
                <c:pt idx="10">
                  <c:v>89.178552482758604</c:v>
                </c:pt>
                <c:pt idx="11">
                  <c:v>90.796800000000005</c:v>
                </c:pt>
                <c:pt idx="12">
                  <c:v>90.434620482758618</c:v>
                </c:pt>
                <c:pt idx="13">
                  <c:v>93.131289935483878</c:v>
                </c:pt>
                <c:pt idx="14">
                  <c:v>94.606966137931011</c:v>
                </c:pt>
                <c:pt idx="15">
                  <c:v>96.007742322580654</c:v>
                </c:pt>
                <c:pt idx="16">
                  <c:v>97.277931448275879</c:v>
                </c:pt>
                <c:pt idx="17">
                  <c:v>96.741418387096786</c:v>
                </c:pt>
                <c:pt idx="18">
                  <c:v>96.937102965517212</c:v>
                </c:pt>
                <c:pt idx="19">
                  <c:v>96.726516387096751</c:v>
                </c:pt>
                <c:pt idx="20">
                  <c:v>94.554072071428564</c:v>
                </c:pt>
                <c:pt idx="21">
                  <c:v>95.063548451612888</c:v>
                </c:pt>
                <c:pt idx="22">
                  <c:v>95.978714142857143</c:v>
                </c:pt>
                <c:pt idx="23">
                  <c:v>95.900258451612913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7-488A-913E-834421234281}"/>
            </c:ext>
          </c:extLst>
        </c:ser>
        <c:ser>
          <c:idx val="1"/>
          <c:order val="1"/>
          <c:tx>
            <c:strRef>
              <c:f>Hárok3!$C$150:$C$152</c:f>
              <c:strCache>
                <c:ptCount val="1"/>
                <c:pt idx="0">
                  <c:v>7 - Trebišov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Hárok3!$A$153:$A$177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Hárok3!$C$153:$C$177</c:f>
              <c:numCache>
                <c:formatCode>0</c:formatCode>
                <c:ptCount val="24"/>
                <c:pt idx="0">
                  <c:v>61.06420683870968</c:v>
                </c:pt>
                <c:pt idx="1">
                  <c:v>59.617419225806451</c:v>
                </c:pt>
                <c:pt idx="2">
                  <c:v>57.203541677419352</c:v>
                </c:pt>
                <c:pt idx="3">
                  <c:v>53.099141935483878</c:v>
                </c:pt>
                <c:pt idx="4">
                  <c:v>51.3006575483871</c:v>
                </c:pt>
                <c:pt idx="5">
                  <c:v>52.72789051612903</c:v>
                </c:pt>
                <c:pt idx="6">
                  <c:v>61.527160838709676</c:v>
                </c:pt>
                <c:pt idx="7">
                  <c:v>70.667032064516121</c:v>
                </c:pt>
                <c:pt idx="8">
                  <c:v>78.0158061935484</c:v>
                </c:pt>
                <c:pt idx="9">
                  <c:v>85.148774451612908</c:v>
                </c:pt>
                <c:pt idx="10">
                  <c:v>91.656800933333344</c:v>
                </c:pt>
                <c:pt idx="11">
                  <c:v>95.77290367741935</c:v>
                </c:pt>
                <c:pt idx="12">
                  <c:v>97.792258709677398</c:v>
                </c:pt>
                <c:pt idx="13">
                  <c:v>98.790903161290316</c:v>
                </c:pt>
                <c:pt idx="14">
                  <c:v>99.446516516129023</c:v>
                </c:pt>
                <c:pt idx="15">
                  <c:v>98.268065096774208</c:v>
                </c:pt>
                <c:pt idx="16">
                  <c:v>98.227807032258099</c:v>
                </c:pt>
                <c:pt idx="17">
                  <c:v>95.62664483870968</c:v>
                </c:pt>
                <c:pt idx="18">
                  <c:v>91.691999548387102</c:v>
                </c:pt>
                <c:pt idx="19">
                  <c:v>80.367612838709675</c:v>
                </c:pt>
                <c:pt idx="20">
                  <c:v>70.555484193548395</c:v>
                </c:pt>
                <c:pt idx="21">
                  <c:v>68.025161161290328</c:v>
                </c:pt>
                <c:pt idx="22">
                  <c:v>63.972980129032258</c:v>
                </c:pt>
                <c:pt idx="23">
                  <c:v>61.419646799999995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7-488A-913E-834421234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0861000"/>
        <c:axId val="960863296"/>
      </c:barChart>
      <c:catAx>
        <c:axId val="960861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60863296"/>
        <c:crosses val="autoZero"/>
        <c:auto val="1"/>
        <c:lblAlgn val="ctr"/>
        <c:lblOffset val="100"/>
        <c:noMultiLvlLbl val="0"/>
      </c:catAx>
      <c:valAx>
        <c:axId val="960863296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700" b="0" i="0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</a:rPr>
                  <a:t>[</a:t>
                </a:r>
                <a:r>
                  <a:rPr lang="el-GR" sz="700" b="0" i="0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</a:rPr>
                  <a:t>μ</a:t>
                </a:r>
                <a:r>
                  <a:rPr lang="en-US" sz="700" b="0" i="0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</a:rPr>
                  <a:t>g.m</a:t>
                </a:r>
                <a:r>
                  <a:rPr lang="en-US" sz="700" b="0" i="0" kern="12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</a:rPr>
                  <a:t>-3</a:t>
                </a:r>
                <a:r>
                  <a:rPr lang="en-US" sz="700" b="0" i="0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</a:rPr>
                  <a:t>]</a:t>
                </a:r>
                <a:endParaRPr lang="sk-SK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79468217893217907"/>
              <c:y val="0.77716520467836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60861000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350344544768849"/>
          <c:y val="1.9033561340356196E-2"/>
          <c:w val="0.30630691609438054"/>
          <c:h val="0.10991581480830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700"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[Prekročenia_PM10_2022.xlsx]Prekročenia!Kontingenčná tabuľka34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60000"/>
              </a:schemeClr>
            </a:solidFill>
            <a:ln w="9525">
              <a:solidFill>
                <a:schemeClr val="accent5">
                  <a:lumMod val="6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6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80000"/>
                <a:lumOff val="20000"/>
              </a:schemeClr>
            </a:solidFill>
            <a:ln w="9525">
              <a:solidFill>
                <a:schemeClr val="accent6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60000"/>
              </a:schemeClr>
            </a:solidFill>
            <a:ln w="9525">
              <a:solidFill>
                <a:schemeClr val="accent4">
                  <a:lumMod val="6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80000"/>
                <a:lumOff val="20000"/>
              </a:schemeClr>
            </a:solidFill>
            <a:ln w="9525">
              <a:solidFill>
                <a:schemeClr val="accent5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6"/>
          </a:solidFill>
          <a:ln w="12700" cap="sq">
            <a:solidFill>
              <a:schemeClr val="accent6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6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6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6"/>
          </a:solidFill>
          <a:ln w="127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5">
                <a:lumMod val="80000"/>
                <a:lumOff val="20000"/>
              </a:schemeClr>
            </a:solidFill>
            <a:ln w="9525">
              <a:solidFill>
                <a:schemeClr val="accent5">
                  <a:lumMod val="80000"/>
                  <a:lumOff val="2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6"/>
          </a:solidFill>
          <a:ln w="12700" cap="rnd">
            <a:solidFill>
              <a:srgbClr val="92D050"/>
            </a:solidFill>
            <a:round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6"/>
          </a:solidFill>
          <a:ln w="1270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6"/>
          </a:solidFill>
          <a:ln w="12700" cap="sq">
            <a:solidFill>
              <a:schemeClr val="accent6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6"/>
          </a:solidFill>
          <a:ln w="12700" cap="rnd">
            <a:solidFill>
              <a:srgbClr val="92D050"/>
            </a:solidFill>
            <a:round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6"/>
          </a:solidFill>
          <a:ln w="1270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6"/>
          </a:solidFill>
          <a:ln w="12700" cap="sq">
            <a:solidFill>
              <a:schemeClr val="accent4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6"/>
          </a:solidFill>
          <a:ln w="12700" cap="rnd">
            <a:solidFill>
              <a:srgbClr val="92D050"/>
            </a:solidFill>
            <a:round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6"/>
          </a:solidFill>
          <a:ln w="1270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6"/>
          </a:solidFill>
          <a:ln w="12700" cap="sq">
            <a:solidFill>
              <a:schemeClr val="accent6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6"/>
          </a:solidFill>
          <a:ln w="12700" cap="rnd">
            <a:solidFill>
              <a:srgbClr val="92D050"/>
            </a:solidFill>
            <a:round/>
          </a:ln>
          <a:effectLst/>
        </c:spPr>
        <c:marker>
          <c:symbol val="circle"/>
          <c:size val="5"/>
          <c:spPr>
            <a:solidFill>
              <a:srgbClr val="92D050"/>
            </a:solidFill>
            <a:ln w="9525">
              <a:solidFill>
                <a:srgbClr val="92D05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6"/>
          </a:solidFill>
          <a:ln w="12700" cap="rnd">
            <a:solidFill>
              <a:srgbClr val="0070C0"/>
            </a:solidFill>
            <a:round/>
          </a:ln>
          <a:effectLst/>
        </c:spPr>
        <c:marker>
          <c:symbol val="circle"/>
          <c:size val="5"/>
          <c:spPr>
            <a:solidFill>
              <a:srgbClr val="0070C0"/>
            </a:solidFill>
            <a:ln w="9525">
              <a:solidFill>
                <a:srgbClr val="0070C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6"/>
          </a:solidFill>
          <a:ln w="12700" cap="sq">
            <a:solidFill>
              <a:schemeClr val="accent6"/>
            </a:solidFill>
            <a:miter lim="800000"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3263078771631326"/>
          <c:y val="4.0479714471781253E-2"/>
          <c:w val="0.81860807841060779"/>
          <c:h val="0.72644603635071936"/>
        </c:manualLayout>
      </c:layout>
      <c:lineChart>
        <c:grouping val="standard"/>
        <c:varyColors val="0"/>
        <c:ser>
          <c:idx val="0"/>
          <c:order val="0"/>
          <c:tx>
            <c:strRef>
              <c:f>Prekročenia!$B$159</c:f>
              <c:strCache>
                <c:ptCount val="1"/>
                <c:pt idx="0">
                  <c:v> Krompachy</c:v>
                </c:pt>
              </c:strCache>
            </c:strRef>
          </c:tx>
          <c:spPr>
            <a:ln w="127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Prekročenia!$A$160:$A$172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Prekročenia!$B$160:$B$172</c:f>
              <c:numCache>
                <c:formatCode>General</c:formatCode>
                <c:ptCount val="12"/>
                <c:pt idx="0">
                  <c:v>6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5A-41B7-9B3F-576B12B4C7E8}"/>
            </c:ext>
          </c:extLst>
        </c:ser>
        <c:ser>
          <c:idx val="1"/>
          <c:order val="1"/>
          <c:tx>
            <c:strRef>
              <c:f>Prekročenia!$C$159</c:f>
              <c:strCache>
                <c:ptCount val="1"/>
                <c:pt idx="0">
                  <c:v> Strážske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Prekročenia!$A$160:$A$172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Prekročenia!$C$160:$C$172</c:f>
              <c:numCache>
                <c:formatCode>General</c:formatCode>
                <c:ptCount val="12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5A-41B7-9B3F-576B12B4C7E8}"/>
            </c:ext>
          </c:extLst>
        </c:ser>
        <c:ser>
          <c:idx val="2"/>
          <c:order val="2"/>
          <c:tx>
            <c:strRef>
              <c:f>Prekročenia!$D$159</c:f>
              <c:strCache>
                <c:ptCount val="1"/>
                <c:pt idx="0">
                  <c:v> Trebišov</c:v>
                </c:pt>
              </c:strCache>
            </c:strRef>
          </c:tx>
          <c:spPr>
            <a:ln w="12700" cap="sq">
              <a:solidFill>
                <a:schemeClr val="accent4"/>
              </a:solidFill>
              <a:miter lim="800000"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9.4051257935747317E-5"/>
                  <c:y val="6.5639532930715321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5A-41B7-9B3F-576B12B4C7E8}"/>
                </c:ext>
              </c:extLst>
            </c:dLbl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Prekročenia!$A$160:$A$172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Prekročenia!$D$160:$D$172</c:f>
              <c:numCache>
                <c:formatCode>General</c:formatCode>
                <c:ptCount val="12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5A-41B7-9B3F-576B12B4C7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6746216"/>
        <c:axId val="506745560"/>
      </c:lineChart>
      <c:catAx>
        <c:axId val="50674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06745560"/>
        <c:crosses val="autoZero"/>
        <c:auto val="1"/>
        <c:lblAlgn val="ctr"/>
        <c:lblOffset val="100"/>
        <c:noMultiLvlLbl val="0"/>
      </c:catAx>
      <c:valAx>
        <c:axId val="506745560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 dirty="0"/>
                  <a:t>Počet prekročení pre P</a:t>
                </a:r>
                <a:r>
                  <a:rPr lang="sk-SK" sz="800" b="0" i="0" baseline="0" dirty="0">
                    <a:effectLst/>
                  </a:rPr>
                  <a:t>M</a:t>
                </a:r>
                <a:r>
                  <a:rPr lang="sk-SK" sz="800" b="0" i="0" baseline="-25000" dirty="0">
                    <a:effectLst/>
                  </a:rPr>
                  <a:t>10</a:t>
                </a:r>
                <a:endParaRPr lang="sk-SK" sz="8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prstClr val="black">
                        <a:lumMod val="65000"/>
                        <a:lumOff val="35000"/>
                      </a:prstClr>
                    </a:solidFill>
                  </a:defRPr>
                </a:pPr>
                <a:endParaRPr lang="sk-SK" sz="700" dirty="0"/>
              </a:p>
            </c:rich>
          </c:tx>
          <c:layout>
            <c:manualLayout>
              <c:xMode val="edge"/>
              <c:yMode val="edge"/>
              <c:x val="3.1649884436165621E-2"/>
              <c:y val="0.247168529807327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0674621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0"/>
          <c:y val="0.88364894237844327"/>
          <c:w val="1"/>
          <c:h val="9.9238425925925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[_2022__PM25_PM10_v2.xlsx]PM10 2.5 BSK!Kontingenčná tabuľka14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1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1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1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1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bg1">
                <a:lumMod val="50000"/>
              </a:scheme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2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2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bg1">
                <a:lumMod val="50000"/>
              </a:scheme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>
                <a:lumMod val="60000"/>
              </a:schemeClr>
            </a:solidFill>
            <a:ln w="9525" cap="flat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</c:marker>
      </c:pivotFmt>
      <c:pivotFmt>
        <c:idx val="2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ysClr val="window" lastClr="FFFFFF">
                <a:lumMod val="50000"/>
              </a:sys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4472C4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3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4472C4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3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3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4472C4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4472C4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3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3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3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4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4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4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4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4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4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5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5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5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5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5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5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5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5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FFC000">
                <a:lumMod val="50000"/>
              </a:srgb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FFC000">
                <a:lumMod val="50000"/>
              </a:srgbClr>
            </a:solidFill>
            <a:ln w="9525" cap="flat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</c:marker>
      </c:pivotFmt>
      <c:pivotFmt>
        <c:idx val="5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5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6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6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6.6580927384076991E-2"/>
          <c:y val="0.11424501424501425"/>
          <c:w val="0.90286351706036749"/>
          <c:h val="0.67442806267806266"/>
        </c:manualLayout>
      </c:layout>
      <c:lineChart>
        <c:grouping val="standard"/>
        <c:varyColors val="0"/>
        <c:ser>
          <c:idx val="0"/>
          <c:order val="0"/>
          <c:tx>
            <c:strRef>
              <c:f>'PM10 2.5 BSK'!$B$75:$B$77</c:f>
              <c:strCache>
                <c:ptCount val="1"/>
                <c:pt idx="0">
                  <c:v>I PM10 </c:v>
                </c:pt>
              </c:strCache>
            </c:strRef>
          </c:tx>
          <c:spPr>
            <a:ln w="12700" cap="rnd" cmpd="sng" algn="ctr">
              <a:solidFill>
                <a:srgbClr val="FFC000">
                  <a:lumMod val="50000"/>
                </a:srgb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C000">
                  <a:lumMod val="50000"/>
                </a:srgbClr>
              </a:solidFill>
              <a:ln w="9525" cap="flat" cmpd="sng" algn="ctr">
                <a:solidFill>
                  <a:srgbClr val="FFC000">
                    <a:lumMod val="50000"/>
                  </a:srgbClr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BSK'!$B$78:$B$90</c:f>
              <c:numCache>
                <c:formatCode>0</c:formatCode>
                <c:ptCount val="12"/>
                <c:pt idx="0">
                  <c:v>47.749396526754481</c:v>
                </c:pt>
                <c:pt idx="1">
                  <c:v>37.448490798098881</c:v>
                </c:pt>
                <c:pt idx="2">
                  <c:v>58.187594484395909</c:v>
                </c:pt>
                <c:pt idx="3">
                  <c:v>28.033382412175783</c:v>
                </c:pt>
                <c:pt idx="4">
                  <c:v>27.496159528097419</c:v>
                </c:pt>
                <c:pt idx="5">
                  <c:v>30.537433265351122</c:v>
                </c:pt>
                <c:pt idx="6">
                  <c:v>31.984292100793542</c:v>
                </c:pt>
                <c:pt idx="7">
                  <c:v>48.112993564933582</c:v>
                </c:pt>
                <c:pt idx="8">
                  <c:v>19.852485449446899</c:v>
                </c:pt>
                <c:pt idx="9">
                  <c:v>28.787124425312189</c:v>
                </c:pt>
                <c:pt idx="10">
                  <c:v>38.302994439908026</c:v>
                </c:pt>
                <c:pt idx="11">
                  <c:v>41.028273586784316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FD-4C1F-B4C5-25D26323C528}"/>
            </c:ext>
          </c:extLst>
        </c:ser>
        <c:ser>
          <c:idx val="1"/>
          <c:order val="1"/>
          <c:tx>
            <c:strRef>
              <c:f>'PM10 2.5 BSK'!$C$75:$C$77</c:f>
              <c:strCache>
                <c:ptCount val="1"/>
                <c:pt idx="0">
                  <c:v>I PM2.5 </c:v>
                </c:pt>
              </c:strCache>
            </c:strRef>
          </c:tx>
          <c:spPr>
            <a:ln w="12700" cap="rnd" cmpd="sng" algn="ctr">
              <a:solidFill>
                <a:srgbClr val="FFC000">
                  <a:lumMod val="50000"/>
                </a:srgbClr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FFC000">
                  <a:lumMod val="50000"/>
                </a:srgbClr>
              </a:solidFill>
              <a:ln w="9525" cap="flat" cmpd="sng" algn="ctr">
                <a:solidFill>
                  <a:srgbClr val="FFC000">
                    <a:lumMod val="50000"/>
                  </a:srgbClr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BSK'!$C$78:$C$90</c:f>
              <c:numCache>
                <c:formatCode>0</c:formatCode>
                <c:ptCount val="12"/>
                <c:pt idx="0">
                  <c:v>30.188596538000972</c:v>
                </c:pt>
                <c:pt idx="1">
                  <c:v>21.256544975456105</c:v>
                </c:pt>
                <c:pt idx="2">
                  <c:v>30.534580419480061</c:v>
                </c:pt>
                <c:pt idx="3">
                  <c:v>17.664136397222226</c:v>
                </c:pt>
                <c:pt idx="4">
                  <c:v>18.642135540130568</c:v>
                </c:pt>
                <c:pt idx="5">
                  <c:v>21.374380269444437</c:v>
                </c:pt>
                <c:pt idx="6">
                  <c:v>18.827097290890272</c:v>
                </c:pt>
                <c:pt idx="7">
                  <c:v>24.599131511904762</c:v>
                </c:pt>
                <c:pt idx="8">
                  <c:v>11.685685829166667</c:v>
                </c:pt>
                <c:pt idx="9">
                  <c:v>14.615048701471425</c:v>
                </c:pt>
                <c:pt idx="10">
                  <c:v>21.775015205952378</c:v>
                </c:pt>
                <c:pt idx="11">
                  <c:v>27.100161078079172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FD-4C1F-B4C5-25D26323C528}"/>
            </c:ext>
          </c:extLst>
        </c:ser>
        <c:ser>
          <c:idx val="2"/>
          <c:order val="2"/>
          <c:tx>
            <c:strRef>
              <c:f>'PM10 2.5 BSK'!$D$75:$D$77</c:f>
              <c:strCache>
                <c:ptCount val="1"/>
                <c:pt idx="0">
                  <c:v>T PM10 KE</c:v>
                </c:pt>
              </c:strCache>
            </c:strRef>
          </c:tx>
          <c:spPr>
            <a:ln w="12700" cap="rnd" cmpd="sng" algn="ctr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BSK'!$D$78:$D$90</c:f>
              <c:numCache>
                <c:formatCode>0</c:formatCode>
                <c:ptCount val="12"/>
                <c:pt idx="0">
                  <c:v>42.093528879076203</c:v>
                </c:pt>
                <c:pt idx="1">
                  <c:v>33.457290080855515</c:v>
                </c:pt>
                <c:pt idx="2">
                  <c:v>34.626220568267044</c:v>
                </c:pt>
                <c:pt idx="3">
                  <c:v>20.074927433603385</c:v>
                </c:pt>
                <c:pt idx="4">
                  <c:v>20.437548825644676</c:v>
                </c:pt>
                <c:pt idx="5">
                  <c:v>19.761865617189976</c:v>
                </c:pt>
                <c:pt idx="6">
                  <c:v>17.548078661429944</c:v>
                </c:pt>
                <c:pt idx="7">
                  <c:v>22.287886833581176</c:v>
                </c:pt>
                <c:pt idx="8">
                  <c:v>15.204156393064789</c:v>
                </c:pt>
                <c:pt idx="9">
                  <c:v>26.466515960744186</c:v>
                </c:pt>
                <c:pt idx="10">
                  <c:v>29.241516536830556</c:v>
                </c:pt>
                <c:pt idx="11">
                  <c:v>34.463522298399383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FD-4C1F-B4C5-25D26323C528}"/>
            </c:ext>
          </c:extLst>
        </c:ser>
        <c:ser>
          <c:idx val="3"/>
          <c:order val="3"/>
          <c:tx>
            <c:strRef>
              <c:f>'PM10 2.5 BSK'!$E$75:$E$77</c:f>
              <c:strCache>
                <c:ptCount val="1"/>
                <c:pt idx="0">
                  <c:v>T PM2.5 KE</c:v>
                </c:pt>
              </c:strCache>
            </c:strRef>
          </c:tx>
          <c:spPr>
            <a:ln w="12700" cap="rnd" cmpd="sng" algn="ctr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BSK'!$E$78:$E$90</c:f>
              <c:numCache>
                <c:formatCode>0</c:formatCode>
                <c:ptCount val="12"/>
                <c:pt idx="0">
                  <c:v>30.139883896505378</c:v>
                </c:pt>
                <c:pt idx="1">
                  <c:v>20.299830819345228</c:v>
                </c:pt>
                <c:pt idx="2">
                  <c:v>20.741539246351767</c:v>
                </c:pt>
                <c:pt idx="3">
                  <c:v>12.941093208333339</c:v>
                </c:pt>
                <c:pt idx="4">
                  <c:v>12.784752706989243</c:v>
                </c:pt>
                <c:pt idx="5">
                  <c:v>13.004849520269143</c:v>
                </c:pt>
                <c:pt idx="6">
                  <c:v>11.429644764784943</c:v>
                </c:pt>
                <c:pt idx="7">
                  <c:v>12.947621719662049</c:v>
                </c:pt>
                <c:pt idx="8">
                  <c:v>9.4549867621212158</c:v>
                </c:pt>
                <c:pt idx="9">
                  <c:v>15.561467456989243</c:v>
                </c:pt>
                <c:pt idx="10">
                  <c:v>19.167912678571437</c:v>
                </c:pt>
                <c:pt idx="11">
                  <c:v>26.223496868768322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7FD-4C1F-B4C5-25D26323C528}"/>
            </c:ext>
          </c:extLst>
        </c:ser>
        <c:ser>
          <c:idx val="4"/>
          <c:order val="4"/>
          <c:tx>
            <c:strRef>
              <c:f>'PM10 2.5 BSK'!$F$75:$F$77</c:f>
              <c:strCache>
                <c:ptCount val="1"/>
                <c:pt idx="0">
                  <c:v>U/S B PM10 KE</c:v>
                </c:pt>
              </c:strCache>
            </c:strRef>
          </c:tx>
          <c:spPr>
            <a:ln w="12700" cap="rnd" cmpd="sng" algn="ctr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BSK'!$F$78:$F$90</c:f>
              <c:numCache>
                <c:formatCode>0</c:formatCode>
                <c:ptCount val="12"/>
                <c:pt idx="0">
                  <c:v>32.467131381832516</c:v>
                </c:pt>
                <c:pt idx="1">
                  <c:v>23.48701109840265</c:v>
                </c:pt>
                <c:pt idx="2">
                  <c:v>27.619084839618456</c:v>
                </c:pt>
                <c:pt idx="3">
                  <c:v>15.305348765359751</c:v>
                </c:pt>
                <c:pt idx="4">
                  <c:v>16.034257387870706</c:v>
                </c:pt>
                <c:pt idx="5">
                  <c:v>17.927599135737527</c:v>
                </c:pt>
                <c:pt idx="6">
                  <c:v>17.205824518392529</c:v>
                </c:pt>
                <c:pt idx="7">
                  <c:v>20.198988629246394</c:v>
                </c:pt>
                <c:pt idx="8">
                  <c:v>12.114667123671884</c:v>
                </c:pt>
                <c:pt idx="9">
                  <c:v>22.302368342963092</c:v>
                </c:pt>
                <c:pt idx="10">
                  <c:v>24.695362971731754</c:v>
                </c:pt>
                <c:pt idx="11">
                  <c:v>29.723997242408831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7FD-4C1F-B4C5-25D26323C528}"/>
            </c:ext>
          </c:extLst>
        </c:ser>
        <c:ser>
          <c:idx val="5"/>
          <c:order val="5"/>
          <c:tx>
            <c:strRef>
              <c:f>'PM10 2.5 BSK'!$G$75:$G$77</c:f>
              <c:strCache>
                <c:ptCount val="1"/>
                <c:pt idx="0">
                  <c:v>U/S B PM2.5 KE</c:v>
                </c:pt>
              </c:strCache>
            </c:strRef>
          </c:tx>
          <c:spPr>
            <a:ln w="12700" cap="rnd" cmpd="sng" algn="ctr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marker>
          <c:cat>
            <c:strRef>
              <c:f>'PM10 2.5 BSK'!$A$78:$A$90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BSK'!$G$78:$G$90</c:f>
              <c:numCache>
                <c:formatCode>0</c:formatCode>
                <c:ptCount val="12"/>
                <c:pt idx="0">
                  <c:v>26.571635413200347</c:v>
                </c:pt>
                <c:pt idx="1">
                  <c:v>18.206560041028919</c:v>
                </c:pt>
                <c:pt idx="2">
                  <c:v>19.989822295332349</c:v>
                </c:pt>
                <c:pt idx="3">
                  <c:v>11.755926996825405</c:v>
                </c:pt>
                <c:pt idx="4">
                  <c:v>11.151605779569888</c:v>
                </c:pt>
                <c:pt idx="5">
                  <c:v>11.85770944027777</c:v>
                </c:pt>
                <c:pt idx="6">
                  <c:v>11.960897320039681</c:v>
                </c:pt>
                <c:pt idx="7">
                  <c:v>12.246172175342126</c:v>
                </c:pt>
                <c:pt idx="8">
                  <c:v>8.3755338859126951</c:v>
                </c:pt>
                <c:pt idx="9">
                  <c:v>14.482424975806456</c:v>
                </c:pt>
                <c:pt idx="10">
                  <c:v>18.844243161489896</c:v>
                </c:pt>
                <c:pt idx="11">
                  <c:v>26.681394684139782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7FD-4C1F-B4C5-25D26323C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657812728"/>
        <c:axId val="657813056"/>
      </c:lineChart>
      <c:catAx>
        <c:axId val="65781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57813056"/>
        <c:crosses val="autoZero"/>
        <c:auto val="1"/>
        <c:lblAlgn val="ctr"/>
        <c:lblOffset val="100"/>
        <c:noMultiLvlLbl val="0"/>
      </c:catAx>
      <c:valAx>
        <c:axId val="657813056"/>
        <c:scaling>
          <c:orientation val="minMax"/>
          <c:max val="6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900" b="0" i="0" kern="1200" cap="none" baseline="0">
                    <a:solidFill>
                      <a:srgbClr val="595959"/>
                    </a:solidFill>
                    <a:effectLst/>
                  </a:rPr>
                  <a:t>[μ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</a:rPr>
                  <a:t>g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  <a:sym typeface="Symbol" panose="05050102010706020507" pitchFamily="18" charset="2"/>
                  </a:rPr>
                  <a:t>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</a:rPr>
                  <a:t>m</a:t>
                </a:r>
                <a:r>
                  <a:rPr lang="sk-SK" sz="900" b="0" i="0" kern="1200" cap="none" baseline="30000">
                    <a:solidFill>
                      <a:srgbClr val="595959"/>
                    </a:solidFill>
                    <a:effectLst/>
                  </a:rPr>
                  <a:t>-3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</a:rPr>
                  <a:t>]</a:t>
                </a:r>
                <a:endParaRPr lang="sk-SK" cap="none">
                  <a:effectLst/>
                </a:endParaRPr>
              </a:p>
            </c:rich>
          </c:tx>
          <c:layout>
            <c:manualLayout>
              <c:xMode val="edge"/>
              <c:yMode val="edge"/>
              <c:x val="4.409722222222222E-3"/>
              <c:y val="2.18276353276353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57812728"/>
        <c:crosses val="autoZero"/>
        <c:crossBetween val="between"/>
        <c:maj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138194444444453E-2"/>
          <c:y val="0.88503561253561258"/>
          <c:w val="0.89900138888888892"/>
          <c:h val="8.78276353276353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[_2022__PM25_PM10_v2.xlsx]PM10 2.5 BSK!Kontingenčná tabuľka15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1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1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1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1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1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bg1">
                <a:lumMod val="50000"/>
              </a:scheme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2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2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2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bg1">
                <a:lumMod val="50000"/>
              </a:scheme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>
                <a:lumMod val="60000"/>
              </a:schemeClr>
            </a:solidFill>
            <a:ln w="9525" cap="flat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</c:marker>
      </c:pivotFmt>
      <c:pivotFmt>
        <c:idx val="2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ysClr val="window" lastClr="FFFFFF">
                <a:lumMod val="50000"/>
              </a:sysClr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rker>
      </c:pivotFmt>
      <c:pivotFmt>
        <c:idx val="2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4472C4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3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4472C4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3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3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4472C4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4472C4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3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</c:pivotFmt>
      <c:pivotFmt>
        <c:idx val="3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3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rgbClr val="4472C4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3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4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</c:marker>
      </c:pivotFmt>
      <c:pivotFmt>
        <c:idx val="4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70AD47"/>
            </a:solidFill>
            <a:round/>
          </a:ln>
          <a:effectLst/>
        </c:spPr>
        <c:marker>
          <c:symbol val="circle"/>
          <c:size val="4"/>
          <c:spPr>
            <a:solidFill>
              <a:srgbClr val="70AD47"/>
            </a:solidFill>
            <a:ln w="9525" cap="flat" cmpd="sng" algn="ctr">
              <a:solidFill>
                <a:srgbClr val="70AD47"/>
              </a:solidFill>
              <a:round/>
            </a:ln>
            <a:effectLst/>
          </c:spPr>
        </c:marker>
      </c:pivotFmt>
      <c:pivotFmt>
        <c:idx val="4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4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>
                <a:lumMod val="60000"/>
              </a:schemeClr>
            </a:solidFill>
            <a:ln w="9525" cap="flat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</c:marker>
      </c:pivotFmt>
      <c:pivotFmt>
        <c:idx val="4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  <c:pivotFmt>
        <c:idx val="4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70AD47"/>
            </a:solidFill>
            <a:round/>
          </a:ln>
          <a:effectLst/>
        </c:spPr>
        <c:marker>
          <c:symbol val="circle"/>
          <c:size val="4"/>
          <c:spPr>
            <a:solidFill>
              <a:srgbClr val="70AD47"/>
            </a:solidFill>
            <a:ln w="9525" cap="flat" cmpd="sng" algn="ctr">
              <a:solidFill>
                <a:srgbClr val="70AD47"/>
              </a:solidFill>
              <a:round/>
            </a:ln>
            <a:effectLst/>
          </c:spPr>
        </c:marker>
      </c:pivotFmt>
      <c:pivotFmt>
        <c:idx val="4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5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B0F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B0F0"/>
            </a:solidFill>
            <a:ln w="9525" cap="flat" cmpd="sng" algn="ctr">
              <a:solidFill>
                <a:srgbClr val="00B0F0"/>
              </a:solidFill>
              <a:round/>
            </a:ln>
            <a:effectLst/>
          </c:spPr>
        </c:marker>
      </c:pivotFmt>
      <c:pivotFmt>
        <c:idx val="5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>
                <a:lumMod val="60000"/>
              </a:schemeClr>
            </a:solidFill>
            <a:ln w="9525" cap="flat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</c:marker>
      </c:pivotFmt>
      <c:pivotFmt>
        <c:idx val="5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2700" cap="rnd" cmpd="sng" algn="ctr">
            <a:solidFill>
              <a:srgbClr val="0070C0"/>
            </a:solidFill>
            <a:prstDash val="sysDot"/>
            <a:round/>
          </a:ln>
          <a:effectLst/>
        </c:spPr>
        <c:marker>
          <c:symbol val="circle"/>
          <c:size val="4"/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6.6580927384076991E-2"/>
          <c:y val="0.11424501424501425"/>
          <c:w val="0.90286351706036749"/>
          <c:h val="0.67442806267806266"/>
        </c:manualLayout>
      </c:layout>
      <c:lineChart>
        <c:grouping val="standard"/>
        <c:varyColors val="0"/>
        <c:ser>
          <c:idx val="0"/>
          <c:order val="0"/>
          <c:tx>
            <c:strRef>
              <c:f>'PM10 2.5 BSK'!$B$93:$B$95</c:f>
              <c:strCache>
                <c:ptCount val="1"/>
                <c:pt idx="0">
                  <c:v>R B PM10 KSK</c:v>
                </c:pt>
              </c:strCache>
            </c:strRef>
          </c:tx>
          <c:spPr>
            <a:ln w="12700" cap="rnd" cmpd="sng" algn="ctr">
              <a:solidFill>
                <a:srgbClr val="70AD47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70AD47"/>
              </a:solidFill>
              <a:ln w="9525" cap="flat" cmpd="sng" algn="ctr">
                <a:solidFill>
                  <a:srgbClr val="70AD47"/>
                </a:solidFill>
                <a:round/>
              </a:ln>
              <a:effectLst/>
            </c:spPr>
          </c:marker>
          <c:cat>
            <c:strRef>
              <c:f>'PM10 2.5 BSK'!$A$96:$A$108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BSK'!$B$96:$B$108</c:f>
              <c:numCache>
                <c:formatCode>0</c:formatCode>
                <c:ptCount val="12"/>
                <c:pt idx="0">
                  <c:v>4.2822295278225804</c:v>
                </c:pt>
                <c:pt idx="1">
                  <c:v>5.3328801209821419</c:v>
                </c:pt>
                <c:pt idx="2">
                  <c:v>13.24096719973118</c:v>
                </c:pt>
                <c:pt idx="3">
                  <c:v>8.1887744219164009</c:v>
                </c:pt>
                <c:pt idx="4">
                  <c:v>12.115030640354858</c:v>
                </c:pt>
                <c:pt idx="5">
                  <c:v>10.34099044836309</c:v>
                </c:pt>
                <c:pt idx="6">
                  <c:v>9.5554739763888907</c:v>
                </c:pt>
                <c:pt idx="7">
                  <c:v>10.70332047777778</c:v>
                </c:pt>
                <c:pt idx="8">
                  <c:v>5.0459755393253998</c:v>
                </c:pt>
                <c:pt idx="9">
                  <c:v>5.3026355259408584</c:v>
                </c:pt>
                <c:pt idx="10">
                  <c:v>5.1720704282753625</c:v>
                </c:pt>
                <c:pt idx="11">
                  <c:v>3.3844872326560544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A3-4863-B3D5-1205FBEEF332}"/>
            </c:ext>
          </c:extLst>
        </c:ser>
        <c:ser>
          <c:idx val="1"/>
          <c:order val="1"/>
          <c:tx>
            <c:strRef>
              <c:f>'PM10 2.5 BSK'!$C$93:$C$95</c:f>
              <c:strCache>
                <c:ptCount val="1"/>
                <c:pt idx="0">
                  <c:v>T PM10 KSK</c:v>
                </c:pt>
              </c:strCache>
            </c:strRef>
          </c:tx>
          <c:spPr>
            <a:ln w="12700" cap="rnd" cmpd="sng" algn="ctr">
              <a:solidFill>
                <a:srgbClr val="00B0F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marker>
          <c:cat>
            <c:strRef>
              <c:f>'PM10 2.5 BSK'!$A$96:$A$108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BSK'!$C$96:$C$108</c:f>
              <c:numCache>
                <c:formatCode>0</c:formatCode>
                <c:ptCount val="12"/>
                <c:pt idx="0">
                  <c:v>34.559044631553604</c:v>
                </c:pt>
                <c:pt idx="1">
                  <c:v>26.948077333108763</c:v>
                </c:pt>
                <c:pt idx="2">
                  <c:v>32.802813909631908</c:v>
                </c:pt>
                <c:pt idx="3">
                  <c:v>16.747779485363047</c:v>
                </c:pt>
                <c:pt idx="4">
                  <c:v>16.402992025000767</c:v>
                </c:pt>
                <c:pt idx="5">
                  <c:v>17.022906024247369</c:v>
                </c:pt>
                <c:pt idx="6">
                  <c:v>14.354293267253697</c:v>
                </c:pt>
                <c:pt idx="7">
                  <c:v>18.695994784937351</c:v>
                </c:pt>
                <c:pt idx="8">
                  <c:v>12.746058690636364</c:v>
                </c:pt>
                <c:pt idx="9">
                  <c:v>23.521454983780135</c:v>
                </c:pt>
                <c:pt idx="10">
                  <c:v>28.033908318507898</c:v>
                </c:pt>
                <c:pt idx="11">
                  <c:v>35.719179342990472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A3-4863-B3D5-1205FBEEF332}"/>
            </c:ext>
          </c:extLst>
        </c:ser>
        <c:ser>
          <c:idx val="2"/>
          <c:order val="2"/>
          <c:tx>
            <c:strRef>
              <c:f>'PM10 2.5 BSK'!$D$93:$D$95</c:f>
              <c:strCache>
                <c:ptCount val="1"/>
                <c:pt idx="0">
                  <c:v>T PM2.5 KSK</c:v>
                </c:pt>
              </c:strCache>
            </c:strRef>
          </c:tx>
          <c:spPr>
            <a:ln w="12700" cap="rnd" cmpd="sng" algn="ctr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marker>
          <c:cat>
            <c:strRef>
              <c:f>'PM10 2.5 BSK'!$A$96:$A$108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BSK'!$D$96:$D$108</c:f>
              <c:numCache>
                <c:formatCode>0</c:formatCode>
                <c:ptCount val="12"/>
                <c:pt idx="0">
                  <c:v>29.3177786841398</c:v>
                </c:pt>
                <c:pt idx="1">
                  <c:v>21.123885428841998</c:v>
                </c:pt>
                <c:pt idx="2">
                  <c:v>24.37287138882489</c:v>
                </c:pt>
                <c:pt idx="3">
                  <c:v>12.403904334722222</c:v>
                </c:pt>
                <c:pt idx="4">
                  <c:v>12.166968714826837</c:v>
                </c:pt>
                <c:pt idx="5">
                  <c:v>12.168170244047618</c:v>
                </c:pt>
                <c:pt idx="6">
                  <c:v>9.6257440819892448</c:v>
                </c:pt>
                <c:pt idx="7">
                  <c:v>10.989192713465295</c:v>
                </c:pt>
                <c:pt idx="8">
                  <c:v>9.0081395126984116</c:v>
                </c:pt>
                <c:pt idx="9">
                  <c:v>14.447246630376345</c:v>
                </c:pt>
                <c:pt idx="10">
                  <c:v>20.952598669823228</c:v>
                </c:pt>
                <c:pt idx="11">
                  <c:v>29.408829921658981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A3-4863-B3D5-1205FBEEF332}"/>
            </c:ext>
          </c:extLst>
        </c:ser>
        <c:ser>
          <c:idx val="3"/>
          <c:order val="3"/>
          <c:tx>
            <c:strRef>
              <c:f>'PM10 2.5 BSK'!$E$93:$E$95</c:f>
              <c:strCache>
                <c:ptCount val="1"/>
                <c:pt idx="0">
                  <c:v>U/S B PM10 KSK</c:v>
                </c:pt>
              </c:strCache>
            </c:strRef>
          </c:tx>
          <c:spPr>
            <a:ln w="12700" cap="rnd" cmpd="sng" algn="ctr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'PM10 2.5 BSK'!$A$96:$A$108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BSK'!$E$96:$E$108</c:f>
              <c:numCache>
                <c:formatCode>0</c:formatCode>
                <c:ptCount val="12"/>
                <c:pt idx="0">
                  <c:v>27.826403763167331</c:v>
                </c:pt>
                <c:pt idx="1">
                  <c:v>23.961555714055919</c:v>
                </c:pt>
                <c:pt idx="2">
                  <c:v>28.744411202968401</c:v>
                </c:pt>
                <c:pt idx="3">
                  <c:v>15.485133045208757</c:v>
                </c:pt>
                <c:pt idx="4">
                  <c:v>17.091833520555124</c:v>
                </c:pt>
                <c:pt idx="5">
                  <c:v>17.024579808018469</c:v>
                </c:pt>
                <c:pt idx="6">
                  <c:v>15.654545623434359</c:v>
                </c:pt>
                <c:pt idx="7">
                  <c:v>19.852360430212347</c:v>
                </c:pt>
                <c:pt idx="8">
                  <c:v>11.66895658328059</c:v>
                </c:pt>
                <c:pt idx="9">
                  <c:v>21.491928508602083</c:v>
                </c:pt>
                <c:pt idx="10">
                  <c:v>24.876581270016931</c:v>
                </c:pt>
                <c:pt idx="11">
                  <c:v>27.917518782025997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A3-4863-B3D5-1205FBEEF332}"/>
            </c:ext>
          </c:extLst>
        </c:ser>
        <c:ser>
          <c:idx val="4"/>
          <c:order val="4"/>
          <c:tx>
            <c:strRef>
              <c:f>'PM10 2.5 BSK'!$F$93:$F$95</c:f>
              <c:strCache>
                <c:ptCount val="1"/>
                <c:pt idx="0">
                  <c:v>U/S B PM2.5 KSK</c:v>
                </c:pt>
              </c:strCache>
            </c:strRef>
          </c:tx>
          <c:spPr>
            <a:ln w="12700" cap="rnd" cmpd="sng" algn="ctr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marker>
          <c:cat>
            <c:strRef>
              <c:f>'PM10 2.5 BSK'!$A$96:$A$108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'PM10 2.5 BSK'!$F$96:$F$108</c:f>
              <c:numCache>
                <c:formatCode>0</c:formatCode>
                <c:ptCount val="12"/>
                <c:pt idx="0">
                  <c:v>23.746941375000002</c:v>
                </c:pt>
                <c:pt idx="1">
                  <c:v>19.845776652835628</c:v>
                </c:pt>
                <c:pt idx="2">
                  <c:v>22.165087379395331</c:v>
                </c:pt>
                <c:pt idx="3">
                  <c:v>12.402036692108739</c:v>
                </c:pt>
                <c:pt idx="4">
                  <c:v>12.109695455732822</c:v>
                </c:pt>
                <c:pt idx="5">
                  <c:v>11.825714111174248</c:v>
                </c:pt>
                <c:pt idx="6">
                  <c:v>9.9613357711949178</c:v>
                </c:pt>
                <c:pt idx="7">
                  <c:v>10.570300838220918</c:v>
                </c:pt>
                <c:pt idx="8">
                  <c:v>7.3140582830477259</c:v>
                </c:pt>
                <c:pt idx="9">
                  <c:v>14.42787335343915</c:v>
                </c:pt>
                <c:pt idx="10">
                  <c:v>19.107331087211403</c:v>
                </c:pt>
                <c:pt idx="11">
                  <c:v>26.17095967564034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DA3-4863-B3D5-1205FBEEF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657812728"/>
        <c:axId val="657813056"/>
      </c:lineChart>
      <c:catAx>
        <c:axId val="65781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57813056"/>
        <c:crosses val="autoZero"/>
        <c:auto val="1"/>
        <c:lblAlgn val="ctr"/>
        <c:lblOffset val="100"/>
        <c:noMultiLvlLbl val="0"/>
      </c:catAx>
      <c:valAx>
        <c:axId val="657813056"/>
        <c:scaling>
          <c:orientation val="minMax"/>
          <c:max val="5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900" b="0" i="0" kern="1200" cap="none" baseline="0">
                    <a:solidFill>
                      <a:srgbClr val="595959"/>
                    </a:solidFill>
                    <a:effectLst/>
                  </a:rPr>
                  <a:t>[μ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</a:rPr>
                  <a:t>g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  <a:sym typeface="Symbol" panose="05050102010706020507" pitchFamily="18" charset="2"/>
                  </a:rPr>
                  <a:t></a:t>
                </a:r>
                <a:r>
                  <a:rPr lang="sk-SK" sz="900" b="0" i="0" kern="1200" cap="none" baseline="0">
                    <a:solidFill>
                      <a:srgbClr val="595959"/>
                    </a:solidFill>
                    <a:effectLst/>
                  </a:rPr>
                  <a:t>m</a:t>
                </a:r>
                <a:r>
                  <a:rPr lang="sk-SK" sz="900" b="0" i="0" kern="1200" cap="none" baseline="30000">
                    <a:solidFill>
                      <a:srgbClr val="595959"/>
                    </a:solidFill>
                    <a:effectLst/>
                  </a:rPr>
                  <a:t>-3</a:t>
                </a:r>
                <a:r>
                  <a:rPr lang="sk-SK" sz="900" b="0" i="0" kern="1200" cap="all" baseline="0">
                    <a:solidFill>
                      <a:srgbClr val="595959"/>
                    </a:solidFill>
                    <a:effectLst/>
                  </a:rPr>
                  <a:t>]</a:t>
                </a:r>
                <a:endParaRPr lang="sk-SK">
                  <a:effectLst/>
                </a:endParaRPr>
              </a:p>
            </c:rich>
          </c:tx>
          <c:layout>
            <c:manualLayout>
              <c:xMode val="edge"/>
              <c:yMode val="edge"/>
              <c:x val="4.409722222222222E-3"/>
              <c:y val="2.18276353276353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57812728"/>
        <c:crosses val="autoZero"/>
        <c:crossBetween val="between"/>
        <c:maj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138194444444453E-2"/>
          <c:y val="0.88503561253561258"/>
          <c:w val="0.90065447878898797"/>
          <c:h val="0.114964253129202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[BaP_2022_v2ba.xls]nejakygraf!Kontingenčná tabuľka1</c:name>
    <c:fmtId val="-1"/>
  </c:pivotSource>
  <c:chart>
    <c:autoTitleDeleted val="0"/>
    <c:pivotFmts>
      <c:pivotFmt>
        <c:idx val="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4761485983083283"/>
          <c:y val="3.072146118721461E-2"/>
          <c:w val="0.83259540609371885"/>
          <c:h val="0.69348549239564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nejakygraf!$B$3:$B$4</c:f>
              <c:strCache>
                <c:ptCount val="1"/>
                <c:pt idx="0">
                  <c:v>Krompachy</c:v>
                </c:pt>
              </c:strCache>
            </c:strRef>
          </c:tx>
          <c:invertIfNegative val="0"/>
          <c:cat>
            <c:strRef>
              <c:f>nejakygraf!$A$5:$A$17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nejakygraf!$B$5:$B$17</c:f>
              <c:numCache>
                <c:formatCode>0.0</c:formatCode>
                <c:ptCount val="12"/>
                <c:pt idx="0">
                  <c:v>5.7612400000000008</c:v>
                </c:pt>
                <c:pt idx="1">
                  <c:v>4.0497199999999998</c:v>
                </c:pt>
                <c:pt idx="2">
                  <c:v>2.6090299999999997</c:v>
                </c:pt>
                <c:pt idx="3">
                  <c:v>1.0028699999999999</c:v>
                </c:pt>
                <c:pt idx="4">
                  <c:v>0.35413999999999995</c:v>
                </c:pt>
                <c:pt idx="5">
                  <c:v>0.17879999999999999</c:v>
                </c:pt>
                <c:pt idx="6">
                  <c:v>0.15544000000000002</c:v>
                </c:pt>
                <c:pt idx="7">
                  <c:v>0.13094</c:v>
                </c:pt>
                <c:pt idx="8">
                  <c:v>0.54971999999999999</c:v>
                </c:pt>
                <c:pt idx="9">
                  <c:v>1.8062</c:v>
                </c:pt>
                <c:pt idx="10">
                  <c:v>3.3885400000000003</c:v>
                </c:pt>
                <c:pt idx="11">
                  <c:v>6.5635700000000003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D-4A81-BD28-D0B7E17F69FC}"/>
            </c:ext>
          </c:extLst>
        </c:ser>
        <c:ser>
          <c:idx val="1"/>
          <c:order val="1"/>
          <c:tx>
            <c:strRef>
              <c:f>nejakygraf!$C$3:$C$4</c:f>
              <c:strCache>
                <c:ptCount val="1"/>
                <c:pt idx="0">
                  <c:v>Velká 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nejakygraf!$A$5:$A$17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nejakygraf!$C$5:$C$17</c:f>
              <c:numCache>
                <c:formatCode>0.0</c:formatCode>
                <c:ptCount val="12"/>
                <c:pt idx="0">
                  <c:v>2.8554222222222219</c:v>
                </c:pt>
                <c:pt idx="1">
                  <c:v>4.0289000000000001</c:v>
                </c:pt>
                <c:pt idx="2">
                  <c:v>9.9867799999999995</c:v>
                </c:pt>
                <c:pt idx="3">
                  <c:v>4.9004099999999999</c:v>
                </c:pt>
                <c:pt idx="4">
                  <c:v>2.7698599999999995</c:v>
                </c:pt>
                <c:pt idx="5">
                  <c:v>4.0852599999999999</c:v>
                </c:pt>
                <c:pt idx="6">
                  <c:v>4.5860399999999997</c:v>
                </c:pt>
                <c:pt idx="7">
                  <c:v>4.4329300000000007</c:v>
                </c:pt>
                <c:pt idx="8">
                  <c:v>1.7913999999999999</c:v>
                </c:pt>
                <c:pt idx="9">
                  <c:v>3.3214300000000003</c:v>
                </c:pt>
                <c:pt idx="10">
                  <c:v>5.9141699999999986</c:v>
                </c:pt>
                <c:pt idx="11">
                  <c:v>16.271909999999998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D-4A81-BD28-D0B7E17F6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304120"/>
        <c:axId val="1"/>
      </c:barChart>
      <c:catAx>
        <c:axId val="459304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mesiace</a:t>
                </a:r>
                <a:endParaRPr lang="sk-SK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ng/m</a:t>
                </a:r>
                <a:r>
                  <a:rPr lang="en-US" baseline="30000"/>
                  <a:t>3</a:t>
                </a:r>
                <a:endParaRPr lang="sk-SK" baseline="30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593041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sk-SK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[BaP_2022_v2ba.xls]nejakygraf!Kontingenčná tabuľka1</c:name>
    <c:fmtId val="3"/>
  </c:pivotSource>
  <c:chart>
    <c:autoTitleDeleted val="0"/>
    <c:pivotFmts>
      <c:pivotFmt>
        <c:idx val="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4761485983083283"/>
          <c:y val="3.072146118721461E-2"/>
          <c:w val="0.83259540609371885"/>
          <c:h val="0.69348549239564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nejakygraf!$B$3:$B$4</c:f>
              <c:strCache>
                <c:ptCount val="1"/>
                <c:pt idx="0">
                  <c:v>Jelšava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nejakygraf!$A$5:$A$17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nejakygraf!$B$5:$B$17</c:f>
              <c:numCache>
                <c:formatCode>0.0</c:formatCode>
                <c:ptCount val="12"/>
                <c:pt idx="0">
                  <c:v>9.6197499999999998</c:v>
                </c:pt>
                <c:pt idx="1">
                  <c:v>5.7575909090909088</c:v>
                </c:pt>
                <c:pt idx="2">
                  <c:v>3.182986666666666</c:v>
                </c:pt>
                <c:pt idx="3">
                  <c:v>1.4200600000000001</c:v>
                </c:pt>
                <c:pt idx="4">
                  <c:v>0.41154374999999999</c:v>
                </c:pt>
                <c:pt idx="5">
                  <c:v>9.320714285714285E-2</c:v>
                </c:pt>
                <c:pt idx="6">
                  <c:v>7.7212500000000017E-2</c:v>
                </c:pt>
                <c:pt idx="7">
                  <c:v>0.11244666666666667</c:v>
                </c:pt>
                <c:pt idx="8">
                  <c:v>0.77359285714285719</c:v>
                </c:pt>
                <c:pt idx="9">
                  <c:v>1.599246153846154</c:v>
                </c:pt>
                <c:pt idx="10">
                  <c:v>4.7287000000000008</c:v>
                </c:pt>
                <c:pt idx="11">
                  <c:v>8.2188615384615389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C-4230-93BE-293E3B2B58FA}"/>
            </c:ext>
          </c:extLst>
        </c:ser>
        <c:ser>
          <c:idx val="1"/>
          <c:order val="1"/>
          <c:tx>
            <c:strRef>
              <c:f>nejakygraf!$C$3:$C$4</c:f>
              <c:strCache>
                <c:ptCount val="1"/>
                <c:pt idx="0">
                  <c:v>Stará Lesná - LM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nejakygraf!$A$5:$A$17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nejakygraf!$C$5:$C$17</c:f>
              <c:numCache>
                <c:formatCode>0.0</c:formatCode>
                <c:ptCount val="12"/>
                <c:pt idx="1">
                  <c:v>0.26413636363636367</c:v>
                </c:pt>
                <c:pt idx="2">
                  <c:v>0.37888750000000004</c:v>
                </c:pt>
                <c:pt idx="3">
                  <c:v>0.24849090909090907</c:v>
                </c:pt>
                <c:pt idx="4">
                  <c:v>8.3414285714285732E-2</c:v>
                </c:pt>
                <c:pt idx="5">
                  <c:v>4.6036363636363646E-2</c:v>
                </c:pt>
                <c:pt idx="6">
                  <c:v>5.1228571428571422E-2</c:v>
                </c:pt>
                <c:pt idx="7">
                  <c:v>5.2658333333333335E-2</c:v>
                </c:pt>
                <c:pt idx="8">
                  <c:v>9.7114285714285709E-2</c:v>
                </c:pt>
                <c:pt idx="9">
                  <c:v>0.16753846153846153</c:v>
                </c:pt>
                <c:pt idx="10">
                  <c:v>0.65934166666666671</c:v>
                </c:pt>
                <c:pt idx="11">
                  <c:v>0.95068461538461535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C-4230-93BE-293E3B2B58FA}"/>
            </c:ext>
          </c:extLst>
        </c:ser>
        <c:ser>
          <c:idx val="2"/>
          <c:order val="2"/>
          <c:tx>
            <c:strRef>
              <c:f>nejakygraf!$D$3:$D$4</c:f>
              <c:strCache>
                <c:ptCount val="1"/>
                <c:pt idx="0">
                  <c:v>Velká 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nejakygraf!$A$5:$A$17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nejakygraf!$D$5:$D$17</c:f>
              <c:numCache>
                <c:formatCode>0.0</c:formatCode>
                <c:ptCount val="12"/>
                <c:pt idx="0">
                  <c:v>2.8554222222222219</c:v>
                </c:pt>
                <c:pt idx="1">
                  <c:v>4.0289000000000001</c:v>
                </c:pt>
                <c:pt idx="2">
                  <c:v>9.9867799999999995</c:v>
                </c:pt>
                <c:pt idx="3">
                  <c:v>4.9004099999999999</c:v>
                </c:pt>
                <c:pt idx="4">
                  <c:v>2.7698599999999995</c:v>
                </c:pt>
                <c:pt idx="5">
                  <c:v>4.0852599999999999</c:v>
                </c:pt>
                <c:pt idx="6">
                  <c:v>4.5860399999999997</c:v>
                </c:pt>
                <c:pt idx="7">
                  <c:v>4.4329300000000007</c:v>
                </c:pt>
                <c:pt idx="8">
                  <c:v>1.7913999999999999</c:v>
                </c:pt>
                <c:pt idx="9">
                  <c:v>3.3214300000000003</c:v>
                </c:pt>
                <c:pt idx="10">
                  <c:v>5.9141699999999986</c:v>
                </c:pt>
                <c:pt idx="11">
                  <c:v>16.271909999999998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0C-4230-93BE-293E3B2B5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5359808"/>
        <c:axId val="1"/>
      </c:barChart>
      <c:catAx>
        <c:axId val="405359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mesiace</a:t>
                </a:r>
                <a:endParaRPr lang="sk-SK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ng/m</a:t>
                </a:r>
                <a:r>
                  <a:rPr lang="en-US" baseline="30000"/>
                  <a:t>3</a:t>
                </a:r>
                <a:endParaRPr lang="sk-SK" baseline="30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053598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sk-SK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[NO2_O3_mesacne.xlsx]PO_no2!Kontingenčná tabuľka1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55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56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57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58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5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3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4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5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6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7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8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6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002060"/>
            </a:solidFill>
            <a:round/>
          </a:ln>
          <a:effectLst/>
        </c:spPr>
        <c:marker>
          <c:symbol val="circle"/>
          <c:size val="4"/>
          <c:spPr>
            <a:solidFill>
              <a:srgbClr val="002060"/>
            </a:solidFill>
            <a:ln w="9525" cap="flat" cmpd="sng" algn="ctr">
              <a:solidFill>
                <a:srgbClr val="002060"/>
              </a:solidFill>
              <a:round/>
            </a:ln>
            <a:effectLst/>
          </c:spPr>
        </c:marker>
      </c:pivotFmt>
      <c:pivotFmt>
        <c:idx val="7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rgbClr val="92D050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rgbClr val="92D050"/>
              </a:solidFill>
              <a:round/>
            </a:ln>
            <a:effectLst/>
          </c:spPr>
        </c:marker>
      </c:pivotFmt>
      <c:pivotFmt>
        <c:idx val="73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</c:pivotFmt>
      <c:pivotFmt>
        <c:idx val="74"/>
        <c:spPr>
          <a:gradFill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22225" cap="rnd" cmpd="sng" algn="ctr">
            <a:solidFill>
              <a:srgbClr val="002060"/>
            </a:solidFill>
            <a:round/>
          </a:ln>
          <a:effectLst/>
        </c:spPr>
        <c:marker>
          <c:symbol val="circle"/>
          <c:size val="4"/>
          <c:spPr>
            <a:solidFill>
              <a:srgbClr val="002060"/>
            </a:solidFill>
            <a:ln w="9525" cap="flat" cmpd="sng" algn="ctr">
              <a:solidFill>
                <a:srgbClr val="002060"/>
              </a:solidFill>
              <a:round/>
            </a:ln>
            <a:effectLst/>
          </c:spPr>
        </c:marker>
      </c:pivotFmt>
      <c:pivotFmt>
        <c:idx val="75"/>
        <c:spPr>
          <a:gradFill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22225" cap="rnd" cmpd="sng" algn="ctr">
            <a:solidFill>
              <a:srgbClr val="92D050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rgbClr val="92D050"/>
              </a:solidFill>
              <a:round/>
            </a:ln>
            <a:effectLst/>
          </c:spPr>
        </c:marker>
      </c:pivotFmt>
      <c:pivotFmt>
        <c:idx val="76"/>
        <c:spPr>
          <a:gradFill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8.2175869120654402E-2"/>
          <c:y val="0.12173425196850392"/>
          <c:w val="0.89401704158145878"/>
          <c:h val="0.6213956692913386"/>
        </c:manualLayout>
      </c:layout>
      <c:lineChart>
        <c:grouping val="standard"/>
        <c:varyColors val="0"/>
        <c:ser>
          <c:idx val="0"/>
          <c:order val="0"/>
          <c:tx>
            <c:strRef>
              <c:f>PO_no2!$B$6:$B$7</c:f>
              <c:strCache>
                <c:ptCount val="1"/>
                <c:pt idx="0">
                  <c:v>Kojšovská hoľa</c:v>
                </c:pt>
              </c:strCache>
            </c:strRef>
          </c:tx>
          <c:spPr>
            <a:ln w="19050" cap="rnd" cmpd="sng" algn="ctr">
              <a:solidFill>
                <a:srgbClr val="4472C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4472C4"/>
              </a:solidFill>
              <a:ln w="9525" cap="flat" cmpd="sng" algn="ctr">
                <a:solidFill>
                  <a:srgbClr val="4472C4"/>
                </a:solidFill>
                <a:round/>
              </a:ln>
              <a:effectLst/>
            </c:spPr>
          </c:marker>
          <c:cat>
            <c:strRef>
              <c:f>PO_no2!$A$8:$A$20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PO_no2!$B$8:$B$20</c:f>
              <c:numCache>
                <c:formatCode>0</c:formatCode>
                <c:ptCount val="12"/>
                <c:pt idx="0">
                  <c:v>4.05243151372549</c:v>
                </c:pt>
                <c:pt idx="1">
                  <c:v>3.9033302349606198</c:v>
                </c:pt>
                <c:pt idx="2">
                  <c:v>4.2754175843356599</c:v>
                </c:pt>
                <c:pt idx="3">
                  <c:v>3.6277699910846901</c:v>
                </c:pt>
                <c:pt idx="4">
                  <c:v>3.7169912845070399</c:v>
                </c:pt>
                <c:pt idx="5">
                  <c:v>2.51259351085384</c:v>
                </c:pt>
                <c:pt idx="6">
                  <c:v>3.6840603713885001</c:v>
                </c:pt>
                <c:pt idx="7">
                  <c:v>2.9244157826330501</c:v>
                </c:pt>
                <c:pt idx="8">
                  <c:v>2.94570184847605</c:v>
                </c:pt>
                <c:pt idx="9">
                  <c:v>5.4647070162464999</c:v>
                </c:pt>
                <c:pt idx="10">
                  <c:v>6.03985102420988</c:v>
                </c:pt>
                <c:pt idx="11">
                  <c:v>11.209687855528699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5F-45FC-96EB-4C180178F83A}"/>
            </c:ext>
          </c:extLst>
        </c:ser>
        <c:ser>
          <c:idx val="1"/>
          <c:order val="1"/>
          <c:tx>
            <c:strRef>
              <c:f>PO_no2!$C$6:$C$7</c:f>
              <c:strCache>
                <c:ptCount val="1"/>
                <c:pt idx="0">
                  <c:v>Krompachy</c:v>
                </c:pt>
              </c:strCache>
            </c:strRef>
          </c:tx>
          <c:spPr>
            <a:ln w="22225" cap="rnd" cmpd="sng" algn="ctr">
              <a:solidFill>
                <a:srgbClr val="70AD47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70AD47"/>
              </a:solidFill>
              <a:ln w="9525" cap="flat" cmpd="sng" algn="ctr">
                <a:solidFill>
                  <a:srgbClr val="70AD47"/>
                </a:solidFill>
                <a:round/>
              </a:ln>
              <a:effectLst/>
            </c:spPr>
          </c:marker>
          <c:cat>
            <c:strRef>
              <c:f>PO_no2!$A$8:$A$20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PO_no2!$C$8:$C$20</c:f>
              <c:numCache>
                <c:formatCode>0</c:formatCode>
                <c:ptCount val="12"/>
                <c:pt idx="0">
                  <c:v>20.241393885751101</c:v>
                </c:pt>
                <c:pt idx="1">
                  <c:v>20.772914190220799</c:v>
                </c:pt>
                <c:pt idx="2">
                  <c:v>14.687674853836601</c:v>
                </c:pt>
                <c:pt idx="3">
                  <c:v>11.799105179227899</c:v>
                </c:pt>
                <c:pt idx="4">
                  <c:v>9.5152444510519008</c:v>
                </c:pt>
                <c:pt idx="5">
                  <c:v>9.2092888392857208</c:v>
                </c:pt>
                <c:pt idx="6">
                  <c:v>8.9172466554621792</c:v>
                </c:pt>
                <c:pt idx="7">
                  <c:v>7.93737182477311</c:v>
                </c:pt>
                <c:pt idx="8">
                  <c:v>9.6887785956584604</c:v>
                </c:pt>
                <c:pt idx="9">
                  <c:v>13.606864898295299</c:v>
                </c:pt>
                <c:pt idx="10">
                  <c:v>17.0337692268944</c:v>
                </c:pt>
                <c:pt idx="11">
                  <c:v>20.446639057703099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5F-45FC-96EB-4C180178F83A}"/>
            </c:ext>
          </c:extLst>
        </c:ser>
        <c:ser>
          <c:idx val="2"/>
          <c:order val="2"/>
          <c:tx>
            <c:strRef>
              <c:f>PO_no2!$D$6:$D$7</c:f>
              <c:strCache>
                <c:ptCount val="1"/>
                <c:pt idx="0">
                  <c:v>Trebišov</c:v>
                </c:pt>
              </c:strCache>
            </c:strRef>
          </c:tx>
          <c:spPr>
            <a:ln w="19050" cap="rnd" cmpd="sng" algn="ctr">
              <a:solidFill>
                <a:srgbClr val="FFC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C000"/>
              </a:solidFill>
              <a:ln w="9525" cap="flat" cmpd="sng" algn="ctr">
                <a:solidFill>
                  <a:srgbClr val="FFC000"/>
                </a:solidFill>
                <a:round/>
              </a:ln>
              <a:effectLst/>
            </c:spPr>
          </c:marker>
          <c:cat>
            <c:strRef>
              <c:f>PO_no2!$A$8:$A$20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PO_no2!$D$8:$D$20</c:f>
              <c:numCache>
                <c:formatCode>0</c:formatCode>
                <c:ptCount val="12"/>
                <c:pt idx="1">
                  <c:v>17.913433911122201</c:v>
                </c:pt>
                <c:pt idx="2">
                  <c:v>13.7319295951529</c:v>
                </c:pt>
                <c:pt idx="3">
                  <c:v>9.9874113632627104</c:v>
                </c:pt>
                <c:pt idx="4">
                  <c:v>7.2301445672727196</c:v>
                </c:pt>
                <c:pt idx="5">
                  <c:v>7.0135389953757201</c:v>
                </c:pt>
                <c:pt idx="6">
                  <c:v>7.99478465454545</c:v>
                </c:pt>
                <c:pt idx="7">
                  <c:v>7.9647964694936997</c:v>
                </c:pt>
                <c:pt idx="8">
                  <c:v>9.7184601811246392</c:v>
                </c:pt>
                <c:pt idx="9">
                  <c:v>16.781535243088101</c:v>
                </c:pt>
                <c:pt idx="10">
                  <c:v>17.309074351641598</c:v>
                </c:pt>
                <c:pt idx="11">
                  <c:v>15.139483025754201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5F-45FC-96EB-4C180178F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  <c:max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cap="none"/>
                  <a:t>[μ</a:t>
                </a:r>
                <a:r>
                  <a:rPr lang="sk-SK" cap="none"/>
                  <a:t>g</a:t>
                </a:r>
                <a:r>
                  <a:rPr lang="sk-SK" cap="none">
                    <a:latin typeface="Calibri" panose="020F0502020204030204" pitchFamily="34" charset="0"/>
                    <a:cs typeface="Calibri" panose="020F0502020204030204" pitchFamily="34" charset="0"/>
                  </a:rPr>
                  <a:t>∙</a:t>
                </a:r>
                <a:r>
                  <a:rPr lang="sk-SK" cap="none"/>
                  <a:t>m</a:t>
                </a:r>
                <a:r>
                  <a:rPr lang="sk-SK" cap="none" baseline="30000"/>
                  <a:t>-3</a:t>
                </a:r>
                <a:r>
                  <a:rPr lang="sk-SK" cap="none"/>
                  <a:t>]</a:t>
                </a:r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263529847513292E-2"/>
          <c:y val="0.84263169848098307"/>
          <c:w val="0.92373655440502567"/>
          <c:h val="8.5172945582727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[NO2_O3_mesacne_2022_jankaM.xlsx]KE_no2!Kontingenčná tabuľka1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22225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2225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22225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8.2175869120654402E-2"/>
          <c:y val="0.14673423423423423"/>
          <c:w val="0.89401704158145878"/>
          <c:h val="0.62439907407407402"/>
        </c:manualLayout>
      </c:layout>
      <c:lineChart>
        <c:grouping val="standard"/>
        <c:varyColors val="0"/>
        <c:ser>
          <c:idx val="0"/>
          <c:order val="0"/>
          <c:tx>
            <c:strRef>
              <c:f>KE_no2!$B$6:$B$7</c:f>
              <c:strCache>
                <c:ptCount val="1"/>
                <c:pt idx="0">
                  <c:v>KE, Štefánikova 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KE_no2!$A$8:$A$20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KE_no2!$B$8:$B$20</c:f>
              <c:numCache>
                <c:formatCode>0</c:formatCode>
                <c:ptCount val="12"/>
                <c:pt idx="0">
                  <c:v>26.1872368243693</c:v>
                </c:pt>
                <c:pt idx="1">
                  <c:v>30.896471446897799</c:v>
                </c:pt>
                <c:pt idx="2">
                  <c:v>27.0646555855866</c:v>
                </c:pt>
                <c:pt idx="3">
                  <c:v>21.749909884447</c:v>
                </c:pt>
                <c:pt idx="4">
                  <c:v>17.0651436444419</c:v>
                </c:pt>
                <c:pt idx="5">
                  <c:v>15.4964030168902</c:v>
                </c:pt>
                <c:pt idx="6">
                  <c:v>14.2505267031608</c:v>
                </c:pt>
                <c:pt idx="7">
                  <c:v>13.6198583081793</c:v>
                </c:pt>
                <c:pt idx="8">
                  <c:v>18.391296805264101</c:v>
                </c:pt>
                <c:pt idx="9">
                  <c:v>23.460054685751</c:v>
                </c:pt>
                <c:pt idx="10">
                  <c:v>21.896681260878601</c:v>
                </c:pt>
                <c:pt idx="11">
                  <c:v>29.321614326256999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71-4E2B-9ADF-320621CEE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  <c:max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800" baseline="30000"/>
              </a:p>
            </c:rich>
          </c:tx>
          <c:layout>
            <c:manualLayout>
              <c:xMode val="edge"/>
              <c:yMode val="edge"/>
              <c:x val="4.302168021680217E-3"/>
              <c:y val="2.453194444444444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1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813855013550138"/>
          <c:y val="0.88314166666666671"/>
          <c:w val="0.42372256097560973"/>
          <c:h val="9.9219444444444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[NO2_O3_mesacne_2022_jankaM.xlsx]KE_o3!Kontingenčná tabuľka1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6"/>
        <c:spPr>
          <a:solidFill>
            <a:schemeClr val="accent1"/>
          </a:solidFill>
          <a:ln w="19050" cap="rnd">
            <a:solidFill>
              <a:srgbClr val="00B0F0"/>
            </a:solidFill>
            <a:round/>
          </a:ln>
          <a:effectLst/>
        </c:spPr>
        <c:marker>
          <c:symbol val="circle"/>
          <c:size val="5"/>
          <c:spPr>
            <a:solidFill>
              <a:srgbClr val="00B0F0"/>
            </a:solidFill>
            <a:ln w="9525">
              <a:solidFill>
                <a:srgbClr val="00B0F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19050" cap="rnd">
            <a:solidFill>
              <a:srgbClr val="00B0F0"/>
            </a:solidFill>
            <a:round/>
          </a:ln>
          <a:effectLst/>
        </c:spPr>
        <c:marker>
          <c:symbol val="circle"/>
          <c:size val="5"/>
          <c:spPr>
            <a:solidFill>
              <a:srgbClr val="00B0F0"/>
            </a:solidFill>
            <a:ln w="9525">
              <a:solidFill>
                <a:srgbClr val="00B0F0"/>
              </a:solidFill>
            </a:ln>
            <a:effectLst/>
          </c:spPr>
        </c:marker>
      </c:pivotFmt>
      <c:pivotFmt>
        <c:idx val="68"/>
        <c:spPr>
          <a:solidFill>
            <a:schemeClr val="accent1"/>
          </a:solidFill>
          <a:ln w="19050" cap="rnd">
            <a:solidFill>
              <a:srgbClr val="00B0F0"/>
            </a:solidFill>
            <a:round/>
          </a:ln>
          <a:effectLst/>
        </c:spPr>
        <c:marker>
          <c:symbol val="circle"/>
          <c:size val="5"/>
          <c:spPr>
            <a:solidFill>
              <a:srgbClr val="00B0F0"/>
            </a:solidFill>
            <a:ln w="9525">
              <a:solidFill>
                <a:srgbClr val="00B0F0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2260690426991863"/>
          <c:y val="0.1467340873555682"/>
          <c:w val="0.86681985621347879"/>
          <c:h val="0.59710111111111108"/>
        </c:manualLayout>
      </c:layout>
      <c:lineChart>
        <c:grouping val="standard"/>
        <c:varyColors val="0"/>
        <c:ser>
          <c:idx val="0"/>
          <c:order val="0"/>
          <c:tx>
            <c:strRef>
              <c:f>KE_o3!$B$6:$B$7</c:f>
              <c:strCache>
                <c:ptCount val="1"/>
                <c:pt idx="0">
                  <c:v>KE, Ďumbierska 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KE_o3!$A$8:$A$20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KE_o3!$B$8:$B$20</c:f>
              <c:numCache>
                <c:formatCode>0</c:formatCode>
                <c:ptCount val="12"/>
                <c:pt idx="0">
                  <c:v>34.922450524456501</c:v>
                </c:pt>
                <c:pt idx="1">
                  <c:v>47.219495528358202</c:v>
                </c:pt>
                <c:pt idx="2">
                  <c:v>75.067742032258096</c:v>
                </c:pt>
                <c:pt idx="3">
                  <c:v>70.693979650211602</c:v>
                </c:pt>
                <c:pt idx="4">
                  <c:v>70.427237079837695</c:v>
                </c:pt>
                <c:pt idx="5">
                  <c:v>77.484688422253996</c:v>
                </c:pt>
                <c:pt idx="6">
                  <c:v>76.160616226110307</c:v>
                </c:pt>
                <c:pt idx="7">
                  <c:v>68.267514041724596</c:v>
                </c:pt>
                <c:pt idx="8">
                  <c:v>41.287413800841499</c:v>
                </c:pt>
                <c:pt idx="9">
                  <c:v>30.513167466666602</c:v>
                </c:pt>
                <c:pt idx="10">
                  <c:v>21.138958107033599</c:v>
                </c:pt>
                <c:pt idx="11">
                  <c:v>17.581227782016398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F0-4E02-A407-4801C67C9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  <c:max val="9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7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7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700" baseline="30000"/>
              </a:p>
            </c:rich>
          </c:tx>
          <c:layout>
            <c:manualLayout>
              <c:xMode val="edge"/>
              <c:yMode val="edge"/>
              <c:x val="1.6620138888888886E-2"/>
              <c:y val="2.39516666666666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3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F8252-87A1-49CB-92A3-F11B898DCA73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1269A-61E9-45B0-AFD1-87A94A81EE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96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mu.sk/sk?page=2659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hmu.sk/sk?page=1&amp;id=oko_monit_sie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96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zóne</a:t>
            </a:r>
            <a:r>
              <a:rPr lang="sk-SK" baseline="0" dirty="0"/>
              <a:t> KE kraj je hlavným zdrojom emisií </a:t>
            </a:r>
            <a:r>
              <a:rPr lang="sk-SK" baseline="0" dirty="0" err="1"/>
              <a:t>Nox</a:t>
            </a:r>
            <a:r>
              <a:rPr lang="sk-SK" baseline="0" dirty="0"/>
              <a:t> cestná doprava, v aglomerácii Košice priemysel a energetika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225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Hodnotenie je zatiaľ predbežné, uzavreté bude po doplnení všetkých nameraných hodnôt do databázy.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67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711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Mapy</a:t>
            </a:r>
            <a:r>
              <a:rPr lang="sk-S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sú výsledkom 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nterpolačného modelu </a:t>
            </a:r>
            <a:r>
              <a:rPr lang="sk-SK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RIO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následne spracované technikou IDW-R (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weighting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br>
              <a:rPr lang="sk-SK" dirty="0"/>
            </a:b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Vstupom pre model RIO sú namerané koncentrácie znečisťujúcich látok  a rôzne pomocné polia, ako je nadmorská výška,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vyuźitie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krajiny, meteorologické parametre, atď. Presnosť máp preto závisí od hustoty monitorovacej </a:t>
            </a:r>
            <a:r>
              <a:rPr lang="sk-SK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siete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danej lokalite, resp. lokalitách daného typu. Priestorové rozlíšenie je 1 x 1 km. 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50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západnej časti, na severe Košickej kotliny a na krajnom severovýchode prevládajú tuhé palivá, v Košiciach a okolí a vo východnej časti sa vo veľkej miere využíva na vykurovanie plyn. V súčte za celú oblasť v r. 2021 však prevažovalo  vykurovanie plynom (na základe údajov z SODB 2021).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582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 boli vybraté na základe priestorového rozloženia obcí s relatívne vysokým počtom domov na tuhé palivo. Na modelovanie sme použili modely</a:t>
            </a:r>
            <a:r>
              <a:rPr lang="sk-S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vysokým rozlíšením. Model CALPUFF bol použitý na modelovanie bodových zdrojov a lokálnych kúrenísk, model ATMOSTREET bol použitý na modelovanie cestnej </a:t>
            </a:r>
            <a:r>
              <a:rPr lang="sk-SK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dopravy.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082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CCD4-A5E0-4114-87F7-2388EF6BBABF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15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0337"/>
            <a:ext cx="10515600" cy="80035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9A166-B615-425B-A40D-2ADC06E8AD52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2547-204C-43EA-BFD7-AD821E090DF2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063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8BD5-D62A-4C04-9D4B-D6D91BB36749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71B3-59EE-4051-9C2B-8CB5E066AF6A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3372-8C55-4C7C-888D-71518A558F61}" type="datetime1">
              <a:rPr lang="sk-SK" smtClean="0"/>
              <a:t>15. 5. 2024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0442"/>
            <a:ext cx="10515600" cy="760246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6ED-D8D7-4A58-8ECD-59156C037FC5}" type="datetime1">
              <a:rPr lang="sk-SK" smtClean="0"/>
              <a:t>15. 5. 2024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39D5-C645-4FC6-9983-51E0C3F50FDC}" type="datetime1">
              <a:rPr lang="sk-SK" smtClean="0"/>
              <a:t>15. 5. 2024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E0CA-37BE-4644-B3F1-841FC34E9BFF}" type="datetime1">
              <a:rPr lang="sk-SK" smtClean="0"/>
              <a:t>15. 5. 2024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8314-D419-4D66-8433-7626CD59A162}" type="datetime1">
              <a:rPr lang="sk-SK" smtClean="0"/>
              <a:t>15. 5. 2024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D768-2B5D-4A3D-8BE6-CFA9050FADDE}" type="datetime1">
              <a:rPr lang="sk-SK" smtClean="0"/>
              <a:t>15. 5. 2024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98358"/>
            <a:ext cx="10515600" cy="792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70B1-8507-42EF-8A0A-E53DAC678E30}" type="datetime1">
              <a:rPr lang="sk-SK" smtClean="0"/>
              <a:t>15. 5. 2024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2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6752" y="2559083"/>
            <a:ext cx="9058496" cy="1739833"/>
          </a:xfrm>
        </p:spPr>
        <p:txBody>
          <a:bodyPr>
            <a:noAutofit/>
          </a:bodyPr>
          <a:lstStyle/>
          <a:p>
            <a:r>
              <a:rPr lang="en-US" sz="4000" b="1" dirty="0">
                <a:ea typeface="Roboto" panose="02000000000000000000" pitchFamily="2" charset="0"/>
              </a:rPr>
              <a:t>Stav </a:t>
            </a:r>
            <a:r>
              <a:rPr lang="en-US" sz="4000" b="1" noProof="1">
                <a:ea typeface="Roboto" panose="02000000000000000000" pitchFamily="2" charset="0"/>
              </a:rPr>
              <a:t>kvality</a:t>
            </a:r>
            <a:r>
              <a:rPr lang="en-US" sz="4000" b="1" dirty="0">
                <a:ea typeface="Roboto" panose="02000000000000000000" pitchFamily="2" charset="0"/>
              </a:rPr>
              <a:t> </a:t>
            </a:r>
            <a:r>
              <a:rPr lang="en-US" sz="4000" b="1" noProof="1">
                <a:ea typeface="Roboto" panose="02000000000000000000" pitchFamily="2" charset="0"/>
              </a:rPr>
              <a:t>ovzdu</a:t>
            </a:r>
            <a:r>
              <a:rPr lang="sk-SK" sz="4000" b="1" noProof="1">
                <a:ea typeface="Roboto" panose="02000000000000000000" pitchFamily="2" charset="0"/>
              </a:rPr>
              <a:t>šia</a:t>
            </a:r>
            <a:r>
              <a:rPr lang="sk-SK" sz="4000" b="1" dirty="0">
                <a:ea typeface="Roboto" panose="02000000000000000000" pitchFamily="2" charset="0"/>
              </a:rPr>
              <a:t> </a:t>
            </a:r>
            <a:r>
              <a:rPr lang="en-US" sz="4000" b="1" dirty="0">
                <a:ea typeface="Roboto" panose="02000000000000000000" pitchFamily="2" charset="0"/>
              </a:rPr>
              <a:t>v Ko</a:t>
            </a:r>
            <a:r>
              <a:rPr lang="sk-SK" sz="4000" b="1" noProof="1">
                <a:ea typeface="Roboto" panose="02000000000000000000" pitchFamily="2" charset="0"/>
              </a:rPr>
              <a:t>šickom</a:t>
            </a:r>
            <a:r>
              <a:rPr lang="sk-SK" sz="4000" b="1" dirty="0">
                <a:ea typeface="Roboto" panose="02000000000000000000" pitchFamily="2" charset="0"/>
              </a:rPr>
              <a:t> kraji</a:t>
            </a:r>
            <a:r>
              <a:rPr lang="sk-SK" dirty="0"/>
              <a:t> </a:t>
            </a:r>
            <a:r>
              <a:rPr lang="sk-SK" sz="4000" b="1" dirty="0">
                <a:ea typeface="Roboto" panose="02000000000000000000" pitchFamily="2" charset="0"/>
              </a:rPr>
              <a:t>a zlepšenie kvality ovzdušia pri zmene vykurovacích zariadení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93408" y="5175871"/>
            <a:ext cx="4518675" cy="993790"/>
          </a:xfrm>
        </p:spPr>
        <p:txBody>
          <a:bodyPr/>
          <a:lstStyle/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Emília Hroncová, SHMÚ</a:t>
            </a:r>
          </a:p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Katarína Belohorcová, MŽP SR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66" y="1210669"/>
            <a:ext cx="3937867" cy="96377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" y="5083811"/>
            <a:ext cx="18669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422" y="3892756"/>
            <a:ext cx="3932237" cy="580094"/>
          </a:xfrm>
        </p:spPr>
        <p:txBody>
          <a:bodyPr>
            <a:normAutofit fontScale="90000"/>
          </a:bodyPr>
          <a:lstStyle/>
          <a:p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PM</a:t>
            </a:r>
            <a:r>
              <a:rPr lang="sk-SK" sz="18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br>
              <a:rPr lang="sk-SK" sz="18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sz="1800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771422" y="4229742"/>
            <a:ext cx="3932237" cy="235050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 roku 2022 bola prekročená limitná hodnota </a:t>
            </a:r>
            <a:r>
              <a:rPr lang="sk-SK" sz="1800" b="1" dirty="0">
                <a:latin typeface="+mj-lt"/>
              </a:rPr>
              <a:t>20 </a:t>
            </a:r>
            <a:r>
              <a:rPr lang="sk-SK" sz="1800" b="1" noProof="1">
                <a:latin typeface="+mj-lt"/>
              </a:rPr>
              <a:t>µg·m</a:t>
            </a:r>
            <a:r>
              <a:rPr lang="sk-SK" sz="1800" b="1" baseline="30000" noProof="1">
                <a:latin typeface="+mj-lt"/>
              </a:rPr>
              <a:t>–</a:t>
            </a:r>
            <a:r>
              <a:rPr lang="sk-SK" sz="1800" b="1" baseline="30000" dirty="0">
                <a:latin typeface="+mj-lt"/>
              </a:rPr>
              <a:t>3</a:t>
            </a:r>
            <a:r>
              <a:rPr lang="sk-SK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AMS</a:t>
            </a: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Veľká Ida</a:t>
            </a: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Letná – </a:t>
            </a:r>
            <a:r>
              <a:rPr lang="sk-SK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sk-SK" sz="1800" b="1" noProof="1">
                <a:latin typeface="+mj-lt"/>
              </a:rPr>
              <a:t>µg·m</a:t>
            </a:r>
            <a:r>
              <a:rPr lang="sk-SK" sz="1800" b="1" baseline="30000" noProof="1">
                <a:latin typeface="+mj-lt"/>
              </a:rPr>
              <a:t>–</a:t>
            </a:r>
            <a:r>
              <a:rPr lang="sk-SK" sz="1800" b="1" baseline="30000" dirty="0">
                <a:latin typeface="+mj-lt"/>
              </a:rPr>
              <a:t>3</a:t>
            </a:r>
            <a:endParaRPr lang="sk-SK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sk-SK" sz="1600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10</a:t>
            </a:fld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854579" y="1232457"/>
            <a:ext cx="42045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Prekročenia </a:t>
            </a:r>
            <a:r>
              <a:rPr lang="sk-SK" spc="-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limitnej hodnoty na ochranu ľudského zdravia </a:t>
            </a:r>
            <a:r>
              <a:rPr lang="sk-SK" b="1" spc="-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sk-SK" b="1" noProof="1">
                <a:latin typeface="+mj-lt"/>
              </a:rPr>
              <a:t>µg·m</a:t>
            </a:r>
            <a:r>
              <a:rPr lang="sk-SK" b="1" baseline="30000" dirty="0">
                <a:latin typeface="+mj-lt"/>
              </a:rPr>
              <a:t>–3</a:t>
            </a:r>
            <a:r>
              <a:rPr lang="sk-SK" b="1" spc="-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pc="-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 24 hodinové koncentrácie sa vyskytli na AMS:</a:t>
            </a: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Veľká Ida</a:t>
            </a: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Letná  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  <a:r>
              <a:rPr lang="sk-SK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prekročení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Limitná ročná hodnota </a:t>
            </a:r>
            <a:r>
              <a:rPr lang="sk-SK" dirty="0">
                <a:latin typeface="+mj-lt"/>
              </a:rPr>
              <a:t>40 </a:t>
            </a:r>
            <a:r>
              <a:rPr lang="sk-SK" noProof="1">
                <a:latin typeface="+mj-lt"/>
              </a:rPr>
              <a:t>µg·m</a:t>
            </a:r>
            <a:r>
              <a:rPr lang="sk-SK" baseline="30000" dirty="0">
                <a:latin typeface="+mj-lt"/>
              </a:rPr>
              <a:t>–3</a:t>
            </a: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nebola prekročená na žiadnej stanici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854579" y="8631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PM</a:t>
            </a:r>
            <a:r>
              <a:rPr lang="en-US" sz="1200" b="1" dirty="0">
                <a:latin typeface="+mj-lt"/>
              </a:rPr>
              <a:t>10</a:t>
            </a:r>
            <a:endParaRPr lang="sk-SK" b="1" dirty="0">
              <a:latin typeface="+mj-lt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5598" y="21178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Výsledky meraní - rok 2022</a:t>
            </a:r>
            <a:endParaRPr lang="sk-SK" sz="2400" dirty="0">
              <a:latin typeface="+mj-lt"/>
            </a:endParaRPr>
          </a:p>
        </p:txBody>
      </p:sp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2008852244"/>
              </p:ext>
            </p:extLst>
          </p:nvPr>
        </p:nvGraphicFramePr>
        <p:xfrm>
          <a:off x="6096000" y="1232457"/>
          <a:ext cx="5600369" cy="2244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2462701690"/>
              </p:ext>
            </p:extLst>
          </p:nvPr>
        </p:nvGraphicFramePr>
        <p:xfrm>
          <a:off x="6096001" y="3892756"/>
          <a:ext cx="5600368" cy="296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6096000" y="993745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>
                <a:latin typeface="+mj-lt"/>
              </a:rPr>
              <a:t>Aglomerácia Košice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6096000" y="3646259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>
                <a:latin typeface="+mj-lt"/>
              </a:rPr>
              <a:t>Košický kraj 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6096000" y="62727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Po</a:t>
            </a:r>
            <a:r>
              <a:rPr lang="sk-SK" b="1">
                <a:latin typeface="+mj-lt"/>
              </a:rPr>
              <a:t>čty prekročení pre PM</a:t>
            </a:r>
            <a:r>
              <a:rPr lang="sk-SK" b="1" baseline="-25000"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5745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415183"/>
            <a:ext cx="12191999" cy="760246"/>
          </a:xfrm>
        </p:spPr>
        <p:txBody>
          <a:bodyPr>
            <a:noAutofit/>
          </a:bodyPr>
          <a:lstStyle/>
          <a:p>
            <a:pPr algn="ctr"/>
            <a:r>
              <a:rPr lang="sk-SK" sz="2400" b="1" dirty="0"/>
              <a:t>Priemerné mesačné koncentrácie PM</a:t>
            </a:r>
            <a:r>
              <a:rPr lang="sk-SK" sz="2400" b="1" baseline="-25000" dirty="0"/>
              <a:t>10</a:t>
            </a:r>
            <a:r>
              <a:rPr lang="sk-SK" sz="2400" b="1" dirty="0"/>
              <a:t> a PM</a:t>
            </a:r>
            <a:r>
              <a:rPr lang="sk-SK" sz="2400" b="1" baseline="-25000" dirty="0"/>
              <a:t>2,5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789083" y="1001565"/>
            <a:ext cx="2399067" cy="496813"/>
          </a:xfrm>
        </p:spPr>
        <p:txBody>
          <a:bodyPr>
            <a:normAutofit/>
          </a:bodyPr>
          <a:lstStyle/>
          <a:p>
            <a:r>
              <a:rPr lang="sk-SK" sz="1800" b="0" i="1" dirty="0">
                <a:latin typeface="+mj-lt"/>
              </a:rPr>
              <a:t>Aglomerácia Košice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392849" y="1055106"/>
            <a:ext cx="4882101" cy="443272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ctr"/>
            <a:r>
              <a:rPr lang="sk-SK" sz="7200" b="0" i="1" dirty="0">
                <a:latin typeface="+mj-lt"/>
              </a:rPr>
              <a:t>Košický kraj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11</a:t>
            </a:fld>
            <a:endParaRPr lang="sk-SK"/>
          </a:p>
        </p:txBody>
      </p:sp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3691782585"/>
              </p:ext>
            </p:extLst>
          </p:nvPr>
        </p:nvGraphicFramePr>
        <p:xfrm>
          <a:off x="262551" y="1461112"/>
          <a:ext cx="5452133" cy="34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554208" y="4890929"/>
            <a:ext cx="522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/>
              <a:t>T PM</a:t>
            </a:r>
            <a:r>
              <a:rPr lang="sk-SK" sz="1400" i="1" baseline="-25000" dirty="0"/>
              <a:t>10</a:t>
            </a:r>
            <a:r>
              <a:rPr lang="sk-SK" sz="1400" i="1" dirty="0"/>
              <a:t> a T PM</a:t>
            </a:r>
            <a:r>
              <a:rPr lang="sk-SK" sz="1400" i="1" baseline="-25000" dirty="0"/>
              <a:t>2,5 </a:t>
            </a:r>
            <a:r>
              <a:rPr lang="sk-SK" sz="1400" i="1" dirty="0"/>
              <a:t>– priemerná mesačná koncentrácia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 </a:t>
            </a:r>
            <a:r>
              <a:rPr lang="sk-SK" sz="1400" i="1" dirty="0"/>
              <a:t>na dopravnej stanici: Košice, Štefánikova;</a:t>
            </a:r>
            <a:br>
              <a:rPr lang="sk-SK" sz="1400" i="1" dirty="0"/>
            </a:br>
            <a:r>
              <a:rPr lang="sk-SK" sz="1400" i="1" dirty="0"/>
              <a:t>U B PM</a:t>
            </a:r>
            <a:r>
              <a:rPr lang="sk-SK" sz="1400" i="1" baseline="-25000" dirty="0"/>
              <a:t>10 </a:t>
            </a:r>
            <a:r>
              <a:rPr lang="sk-SK" sz="1400" i="1" dirty="0"/>
              <a:t>a U B PM</a:t>
            </a:r>
            <a:r>
              <a:rPr lang="sk-SK" sz="1400" i="1" baseline="-25000" dirty="0"/>
              <a:t>2,5 </a:t>
            </a:r>
            <a:r>
              <a:rPr lang="sk-SK" sz="1400" i="1" dirty="0"/>
              <a:t>– priemerná mesačná koncentrácia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</a:t>
            </a:r>
            <a:r>
              <a:rPr lang="sk-SK" sz="1400" i="1" dirty="0"/>
              <a:t> na mestskej pozaďovej stanici: Košice, Amurská;</a:t>
            </a:r>
          </a:p>
          <a:p>
            <a:r>
              <a:rPr lang="sk-SK" sz="1400" i="1" dirty="0"/>
              <a:t>I PM</a:t>
            </a:r>
            <a:r>
              <a:rPr lang="sk-SK" sz="1400" i="1" baseline="-25000" dirty="0"/>
              <a:t>10</a:t>
            </a:r>
            <a:r>
              <a:rPr lang="sk-SK" sz="1400" i="1" dirty="0"/>
              <a:t> a I PM</a:t>
            </a:r>
            <a:r>
              <a:rPr lang="sk-SK" sz="1400" i="1" baseline="-25000" dirty="0"/>
              <a:t>2,5</a:t>
            </a:r>
            <a:r>
              <a:rPr lang="sk-SK" sz="1400" i="1" dirty="0"/>
              <a:t> – priemer mesačných koncentrácií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</a:t>
            </a:r>
            <a:r>
              <a:rPr lang="sk-SK" sz="1400" i="1" dirty="0"/>
              <a:t> na priemyselnej stanici: Veľká Ida, Letná</a:t>
            </a:r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1331454889"/>
              </p:ext>
            </p:extLst>
          </p:nvPr>
        </p:nvGraphicFramePr>
        <p:xfrm>
          <a:off x="6316345" y="1612725"/>
          <a:ext cx="5263037" cy="327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BlokTextu 12"/>
          <p:cNvSpPr txBox="1"/>
          <p:nvPr/>
        </p:nvSpPr>
        <p:spPr>
          <a:xfrm>
            <a:off x="6316344" y="4890929"/>
            <a:ext cx="53897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/>
              <a:t>T PM</a:t>
            </a:r>
            <a:r>
              <a:rPr lang="sk-SK" sz="1400" i="1" baseline="-25000" dirty="0"/>
              <a:t>10</a:t>
            </a:r>
            <a:r>
              <a:rPr lang="sk-SK" sz="1400" i="1" dirty="0"/>
              <a:t> a T PM</a:t>
            </a:r>
            <a:r>
              <a:rPr lang="sk-SK" sz="1400" i="1" baseline="-25000" dirty="0"/>
              <a:t>2,5 </a:t>
            </a:r>
            <a:r>
              <a:rPr lang="sk-SK" sz="1400" i="1" dirty="0"/>
              <a:t>– priemerná mesačná koncentrácia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 </a:t>
            </a:r>
            <a:r>
              <a:rPr lang="sk-SK" sz="1400" i="1" dirty="0"/>
              <a:t>na dopravnej stanici v Krompachoch; </a:t>
            </a:r>
            <a:endParaRPr lang="sk-SK" sz="1400" dirty="0"/>
          </a:p>
          <a:p>
            <a:r>
              <a:rPr lang="sk-SK" sz="1400" i="1" dirty="0"/>
              <a:t>U/S B PM</a:t>
            </a:r>
            <a:r>
              <a:rPr lang="sk-SK" sz="1400" i="1" baseline="-25000" dirty="0"/>
              <a:t>10 </a:t>
            </a:r>
            <a:r>
              <a:rPr lang="sk-SK" sz="1400" i="1" dirty="0"/>
              <a:t>a U/S B PM</a:t>
            </a:r>
            <a:r>
              <a:rPr lang="sk-SK" sz="1400" i="1" baseline="-25000" dirty="0"/>
              <a:t>2,5 </a:t>
            </a:r>
            <a:r>
              <a:rPr lang="sk-SK" sz="1400" i="1" dirty="0"/>
              <a:t>– priemer mesačných koncentrácií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</a:t>
            </a:r>
            <a:r>
              <a:rPr lang="sk-SK" sz="1400" i="1" dirty="0"/>
              <a:t> na mestských/predmestských pozaďových staniciach Strážske a Trebišov;</a:t>
            </a:r>
            <a:endParaRPr lang="sk-SK" sz="1400" dirty="0"/>
          </a:p>
          <a:p>
            <a:r>
              <a:rPr lang="sk-SK" sz="1400" i="1" dirty="0"/>
              <a:t>R B PM</a:t>
            </a:r>
            <a:r>
              <a:rPr lang="sk-SK" sz="1400" i="1" baseline="-25000" dirty="0"/>
              <a:t>10 </a:t>
            </a:r>
            <a:r>
              <a:rPr lang="sk-SK" sz="1400" i="1" dirty="0"/>
              <a:t>a R B PM</a:t>
            </a:r>
            <a:r>
              <a:rPr lang="sk-SK" sz="1400" i="1" baseline="-25000" dirty="0"/>
              <a:t>2,5 </a:t>
            </a:r>
            <a:r>
              <a:rPr lang="sk-SK" sz="1400" i="1" dirty="0"/>
              <a:t>– priemer mesačných koncentrácií PM</a:t>
            </a:r>
            <a:r>
              <a:rPr lang="sk-SK" sz="1400" i="1" baseline="-25000" dirty="0"/>
              <a:t>10</a:t>
            </a:r>
            <a:r>
              <a:rPr lang="sk-SK" sz="1400" i="1" dirty="0"/>
              <a:t> a PM</a:t>
            </a:r>
            <a:r>
              <a:rPr lang="sk-SK" sz="1400" i="1" baseline="-25000" dirty="0"/>
              <a:t>2,5</a:t>
            </a:r>
            <a:r>
              <a:rPr lang="sk-SK" sz="1400" i="1" dirty="0"/>
              <a:t> na regionálnej pozaďovej stanici Kojšova hoľa;</a:t>
            </a:r>
            <a:endParaRPr lang="sk-SK" sz="1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2001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270" y="126158"/>
            <a:ext cx="12072730" cy="760246"/>
          </a:xfrm>
        </p:spPr>
        <p:txBody>
          <a:bodyPr>
            <a:normAutofit/>
          </a:bodyPr>
          <a:lstStyle/>
          <a:p>
            <a:pPr algn="ctr"/>
            <a:r>
              <a:rPr lang="sk-SK" sz="2400" b="1" noProof="1"/>
              <a:t>Benzo(a)pyrén</a:t>
            </a:r>
            <a:endParaRPr lang="sk-SK" sz="2400" noProof="1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50603" y="782818"/>
            <a:ext cx="5650512" cy="352687"/>
          </a:xfrm>
        </p:spPr>
        <p:txBody>
          <a:bodyPr>
            <a:normAutofit lnSpcReduction="10000"/>
          </a:bodyPr>
          <a:lstStyle/>
          <a:p>
            <a:pPr algn="ctr"/>
            <a:r>
              <a:rPr lang="sk-SK" sz="2000" dirty="0">
                <a:latin typeface="+mj-lt"/>
              </a:rPr>
              <a:t>Výsledky meraní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12</a:t>
            </a:fld>
            <a:endParaRPr lang="sk-SK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0298" y="1384357"/>
            <a:ext cx="11079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 </a:t>
            </a: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549497" y="882325"/>
            <a:ext cx="5546503" cy="21122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sz="2000" dirty="0">
                <a:latin typeface="+mj-lt"/>
              </a:rPr>
              <a:t>Najvýznamnejším zdrojom emisií </a:t>
            </a:r>
            <a:r>
              <a:rPr lang="sk-SK" sz="2000" noProof="1">
                <a:latin typeface="+mj-lt"/>
              </a:rPr>
              <a:t>BaP</a:t>
            </a:r>
            <a:r>
              <a:rPr lang="sk-SK" sz="2000" dirty="0">
                <a:latin typeface="+mj-lt"/>
              </a:rPr>
              <a:t> je </a:t>
            </a:r>
            <a:r>
              <a:rPr lang="sk-SK" sz="2000" b="1" dirty="0">
                <a:latin typeface="+mj-lt"/>
              </a:rPr>
              <a:t>vykurovanie domácností tuhým pa­livom</a:t>
            </a:r>
            <a:r>
              <a:rPr lang="sk-SK" sz="2000" dirty="0">
                <a:latin typeface="+mj-lt"/>
              </a:rPr>
              <a:t>, ďalej cestná doprava; z veľkých zdrojov znečisťovania je významná </a:t>
            </a:r>
            <a:r>
              <a:rPr lang="sk-SK" sz="2000" b="1" dirty="0">
                <a:latin typeface="+mj-lt"/>
              </a:rPr>
              <a:t>výroba koksu.</a:t>
            </a:r>
          </a:p>
          <a:p>
            <a:pPr marL="0" indent="0">
              <a:buNone/>
            </a:pPr>
            <a:r>
              <a:rPr lang="sk-SK" sz="2000" b="1" dirty="0">
                <a:latin typeface="+mj-lt"/>
              </a:rPr>
              <a:t>Veľká Ida</a:t>
            </a:r>
          </a:p>
          <a:p>
            <a:pPr marL="0" indent="0">
              <a:buNone/>
            </a:pPr>
            <a:r>
              <a:rPr lang="sk-SK" sz="2000" dirty="0">
                <a:latin typeface="+mj-lt"/>
              </a:rPr>
              <a:t>Maximálna nameraná koncentrácia </a:t>
            </a:r>
            <a:r>
              <a:rPr lang="en-US" sz="2000" dirty="0">
                <a:latin typeface="+mj-lt"/>
              </a:rPr>
              <a:t>62</a:t>
            </a:r>
            <a:r>
              <a:rPr lang="sk-SK" sz="2000" dirty="0">
                <a:latin typeface="+mj-lt"/>
              </a:rPr>
              <a:t> </a:t>
            </a:r>
            <a:r>
              <a:rPr lang="sk-SK" sz="2000" noProof="1">
                <a:latin typeface="+mj-lt"/>
              </a:rPr>
              <a:t>ng·m</a:t>
            </a:r>
            <a:r>
              <a:rPr lang="sk-SK" sz="2000" baseline="30000" noProof="1">
                <a:latin typeface="+mj-lt"/>
              </a:rPr>
              <a:t>–3</a:t>
            </a:r>
            <a:r>
              <a:rPr lang="sk-SK" sz="2000" dirty="0">
                <a:latin typeface="+mj-lt"/>
              </a:rPr>
              <a:t> bola</a:t>
            </a:r>
            <a:r>
              <a:rPr lang="en-US" sz="2000" dirty="0">
                <a:latin typeface="+mj-lt"/>
              </a:rPr>
              <a:t> </a:t>
            </a:r>
            <a:r>
              <a:rPr lang="sk-SK" sz="2000" dirty="0">
                <a:latin typeface="+mj-lt"/>
              </a:rPr>
              <a:t>nameraná v decembri 2022, v roku 2021 maximálna koncentrácia  prekročila 40 </a:t>
            </a:r>
            <a:r>
              <a:rPr lang="sk-SK" sz="2000" noProof="1">
                <a:latin typeface="+mj-lt"/>
              </a:rPr>
              <a:t>ng·m</a:t>
            </a:r>
            <a:r>
              <a:rPr lang="sk-SK" sz="2000" baseline="30000" dirty="0">
                <a:latin typeface="+mj-lt"/>
              </a:rPr>
              <a:t>–3</a:t>
            </a:r>
          </a:p>
          <a:p>
            <a:pPr marL="0" indent="0">
              <a:buNone/>
            </a:pPr>
            <a:r>
              <a:rPr lang="sk-SK" sz="2000" b="1" dirty="0">
                <a:latin typeface="+mj-lt"/>
              </a:rPr>
              <a:t>Krompachy</a:t>
            </a:r>
          </a:p>
          <a:p>
            <a:pPr marL="0" indent="0">
              <a:buNone/>
            </a:pPr>
            <a:r>
              <a:rPr lang="sk-SK" sz="2000" dirty="0">
                <a:latin typeface="+mj-lt"/>
              </a:rPr>
              <a:t>Maximálna nameraná koncentrácia 15,7 </a:t>
            </a:r>
            <a:r>
              <a:rPr lang="sk-SK" sz="2000" noProof="1">
                <a:latin typeface="+mj-lt"/>
              </a:rPr>
              <a:t>ng·m</a:t>
            </a:r>
            <a:r>
              <a:rPr lang="sk-SK" sz="2000" baseline="30000" noProof="1">
                <a:latin typeface="+mj-lt"/>
              </a:rPr>
              <a:t>–</a:t>
            </a:r>
            <a:r>
              <a:rPr lang="sk-SK" sz="2000" baseline="30000" dirty="0">
                <a:latin typeface="+mj-lt"/>
              </a:rPr>
              <a:t>3 </a:t>
            </a:r>
            <a:r>
              <a:rPr lang="sk-SK" sz="2000" dirty="0">
                <a:latin typeface="+mj-lt"/>
              </a:rPr>
              <a:t>bola</a:t>
            </a:r>
            <a:r>
              <a:rPr lang="en-US" sz="2000" dirty="0">
                <a:latin typeface="+mj-lt"/>
              </a:rPr>
              <a:t> </a:t>
            </a:r>
            <a:r>
              <a:rPr lang="en-US" sz="2000" noProof="1">
                <a:latin typeface="+mj-lt"/>
              </a:rPr>
              <a:t>nameran</a:t>
            </a:r>
            <a:r>
              <a:rPr lang="sk-SK" sz="2000" dirty="0">
                <a:latin typeface="+mj-lt"/>
              </a:rPr>
              <a:t>á v decembri 2022.</a:t>
            </a:r>
            <a:endParaRPr lang="sk-SK" sz="2000" baseline="30000" dirty="0">
              <a:latin typeface="+mj-lt"/>
            </a:endParaRPr>
          </a:p>
          <a:p>
            <a:pPr marL="0" indent="0">
              <a:buNone/>
            </a:pPr>
            <a:endParaRPr lang="sk-SK" sz="1800" baseline="30000" dirty="0"/>
          </a:p>
          <a:p>
            <a:pPr marL="0" indent="0">
              <a:buNone/>
            </a:pPr>
            <a:endParaRPr lang="sk-SK" sz="1800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209150"/>
              </p:ext>
            </p:extLst>
          </p:nvPr>
        </p:nvGraphicFramePr>
        <p:xfrm>
          <a:off x="6145379" y="1340580"/>
          <a:ext cx="600627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619">
                  <a:extLst>
                    <a:ext uri="{9D8B030D-6E8A-4147-A177-3AD203B41FA5}">
                      <a16:colId xmlns:a16="http://schemas.microsoft.com/office/drawing/2014/main" val="2025406241"/>
                    </a:ext>
                  </a:extLst>
                </a:gridCol>
                <a:gridCol w="638570">
                  <a:extLst>
                    <a:ext uri="{9D8B030D-6E8A-4147-A177-3AD203B41FA5}">
                      <a16:colId xmlns:a16="http://schemas.microsoft.com/office/drawing/2014/main" val="2518868205"/>
                    </a:ext>
                  </a:extLst>
                </a:gridCol>
                <a:gridCol w="740897">
                  <a:extLst>
                    <a:ext uri="{9D8B030D-6E8A-4147-A177-3AD203B41FA5}">
                      <a16:colId xmlns:a16="http://schemas.microsoft.com/office/drawing/2014/main" val="1296461670"/>
                    </a:ext>
                  </a:extLst>
                </a:gridCol>
                <a:gridCol w="827305">
                  <a:extLst>
                    <a:ext uri="{9D8B030D-6E8A-4147-A177-3AD203B41FA5}">
                      <a16:colId xmlns:a16="http://schemas.microsoft.com/office/drawing/2014/main" val="1993004064"/>
                    </a:ext>
                  </a:extLst>
                </a:gridCol>
                <a:gridCol w="764251">
                  <a:extLst>
                    <a:ext uri="{9D8B030D-6E8A-4147-A177-3AD203B41FA5}">
                      <a16:colId xmlns:a16="http://schemas.microsoft.com/office/drawing/2014/main" val="847825569"/>
                    </a:ext>
                  </a:extLst>
                </a:gridCol>
                <a:gridCol w="1004629">
                  <a:extLst>
                    <a:ext uri="{9D8B030D-6E8A-4147-A177-3AD203B41FA5}">
                      <a16:colId xmlns:a16="http://schemas.microsoft.com/office/drawing/2014/main" val="2257073609"/>
                    </a:ext>
                  </a:extLst>
                </a:gridCol>
              </a:tblGrid>
              <a:tr h="277187">
                <a:tc>
                  <a:txBody>
                    <a:bodyPr/>
                    <a:lstStyle/>
                    <a:p>
                      <a:endParaRPr lang="sk-SK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44903"/>
                  </a:ext>
                </a:extLst>
              </a:tr>
              <a:tr h="302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Cieľová</a:t>
                      </a:r>
                      <a:r>
                        <a:rPr lang="sk-SK" sz="1400" baseline="0" dirty="0">
                          <a:latin typeface="+mj-lt"/>
                        </a:rPr>
                        <a:t> hodnota 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[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ng·m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212193"/>
                  </a:ext>
                </a:extLst>
              </a:tr>
              <a:tr h="277187"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Veľká Ida,</a:t>
                      </a:r>
                      <a:r>
                        <a:rPr lang="sk-SK" sz="1400" baseline="0" dirty="0">
                          <a:latin typeface="+mj-lt"/>
                        </a:rPr>
                        <a:t> Letná</a:t>
                      </a:r>
                      <a:endParaRPr lang="sk-SK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0775"/>
                  </a:ext>
                </a:extLst>
              </a:tr>
              <a:tr h="277187"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Krompachy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sz="14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358740"/>
                  </a:ext>
                </a:extLst>
              </a:tr>
            </a:tbl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96553"/>
              </p:ext>
            </p:extLst>
          </p:nvPr>
        </p:nvGraphicFramePr>
        <p:xfrm>
          <a:off x="6588293" y="3334426"/>
          <a:ext cx="5133975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6096000" y="2981739"/>
            <a:ext cx="610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>
                <a:latin typeface="+mj-lt"/>
              </a:rPr>
              <a:t>Priemerné mesačné koncentrácie </a:t>
            </a:r>
            <a:r>
              <a:rPr lang="sk-SK" sz="1400" i="1" dirty="0" err="1">
                <a:latin typeface="+mj-lt"/>
              </a:rPr>
              <a:t>BaP</a:t>
            </a:r>
            <a:r>
              <a:rPr lang="sk-SK" sz="1400" i="1" dirty="0">
                <a:latin typeface="+mj-lt"/>
              </a:rPr>
              <a:t> v Košickom kraji</a:t>
            </a:r>
          </a:p>
        </p:txBody>
      </p:sp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4730"/>
              </p:ext>
            </p:extLst>
          </p:nvPr>
        </p:nvGraphicFramePr>
        <p:xfrm>
          <a:off x="549497" y="3368302"/>
          <a:ext cx="5133975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BlokTextu 17"/>
          <p:cNvSpPr txBox="1"/>
          <p:nvPr/>
        </p:nvSpPr>
        <p:spPr>
          <a:xfrm>
            <a:off x="400965" y="3039464"/>
            <a:ext cx="595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>
                <a:latin typeface="+mj-lt"/>
              </a:rPr>
              <a:t>Priemerné mesačné koncentrácie </a:t>
            </a:r>
            <a:r>
              <a:rPr lang="sk-SK" sz="1400" i="1" noProof="1">
                <a:latin typeface="+mj-lt"/>
              </a:rPr>
              <a:t>BaP</a:t>
            </a:r>
            <a:r>
              <a:rPr lang="sk-SK" sz="1400" i="1" dirty="0">
                <a:latin typeface="+mj-lt"/>
              </a:rPr>
              <a:t> – porovnanie lokalít s rôznym charakterom znečistenia</a:t>
            </a:r>
          </a:p>
        </p:txBody>
      </p:sp>
    </p:spTree>
    <p:extLst>
      <p:ext uri="{BB962C8B-B14F-4D97-AF65-F5344CB8AC3E}">
        <p14:creationId xmlns:p14="http://schemas.microsoft.com/office/powerpoint/2010/main" val="30312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935" y="591476"/>
            <a:ext cx="5083934" cy="760246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/>
              <a:t>NO</a:t>
            </a:r>
            <a:r>
              <a:rPr lang="sk-SK" sz="2400" b="1" baseline="-25000" dirty="0"/>
              <a:t>2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13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49072" y="1351722"/>
            <a:ext cx="51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Hlavným zdrojom emisií NO</a:t>
            </a:r>
            <a:r>
              <a:rPr lang="sk-SK" baseline="-25000" dirty="0">
                <a:latin typeface="+mj-lt"/>
              </a:rPr>
              <a:t>2 </a:t>
            </a:r>
            <a:r>
              <a:rPr lang="sk-SK" dirty="0">
                <a:latin typeface="+mj-lt"/>
              </a:rPr>
              <a:t> je cestná doprava</a:t>
            </a:r>
          </a:p>
        </p:txBody>
      </p:sp>
      <p:sp>
        <p:nvSpPr>
          <p:cNvPr id="11" name="Zástupný objekt pre obsah 10"/>
          <p:cNvSpPr>
            <a:spLocks noGrp="1"/>
          </p:cNvSpPr>
          <p:nvPr>
            <p:ph sz="half" idx="2"/>
          </p:nvPr>
        </p:nvSpPr>
        <p:spPr>
          <a:xfrm>
            <a:off x="549072" y="1932167"/>
            <a:ext cx="5318953" cy="4063116"/>
          </a:xfrm>
        </p:spPr>
        <p:txBody>
          <a:bodyPr>
            <a:noAutofit/>
          </a:bodyPr>
          <a:lstStyle/>
          <a:p>
            <a:r>
              <a:rPr lang="sk-SK" sz="1800" dirty="0">
                <a:latin typeface="+mj-lt"/>
              </a:rPr>
              <a:t>V roku 2022 nebola prekročená ročná limitná hodnota </a:t>
            </a:r>
            <a:r>
              <a:rPr lang="sk-SK" sz="1800" b="1" dirty="0">
                <a:latin typeface="+mj-lt"/>
              </a:rPr>
              <a:t>40 µ</a:t>
            </a:r>
            <a:r>
              <a:rPr lang="sk-SK" sz="1800" b="1" dirty="0" err="1">
                <a:latin typeface="+mj-lt"/>
              </a:rPr>
              <a:t>g·m</a:t>
            </a:r>
            <a:r>
              <a:rPr lang="sk-SK" sz="1800" b="1" baseline="30000" dirty="0">
                <a:latin typeface="+mj-lt"/>
              </a:rPr>
              <a:t>–3 </a:t>
            </a:r>
            <a:r>
              <a:rPr lang="sk-SK" sz="1800" dirty="0">
                <a:latin typeface="+mj-lt"/>
              </a:rPr>
              <a:t>pre NO</a:t>
            </a:r>
            <a:r>
              <a:rPr lang="sk-SK" sz="1800" baseline="-25000" dirty="0">
                <a:latin typeface="+mj-lt"/>
              </a:rPr>
              <a:t>2 </a:t>
            </a:r>
            <a:r>
              <a:rPr lang="sk-SK" sz="1800" dirty="0">
                <a:latin typeface="+mj-lt"/>
              </a:rPr>
              <a:t> na žiadnej monitorovacej stanici. Takisto neprišlo k prekročeniu limitnej hodnoty na ochranu ľudského zdravia pre hodinové koncen­trá­cie tejto znečisťujúcej látky. V roku 2022 nenastal ani prípad prekročenia výstraž­ného prahu pre NO</a:t>
            </a:r>
            <a:r>
              <a:rPr lang="sk-SK" sz="1800" baseline="-25000" dirty="0">
                <a:latin typeface="+mj-lt"/>
              </a:rPr>
              <a:t>2</a:t>
            </a:r>
            <a:r>
              <a:rPr lang="sk-SK" sz="18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Priemerné ročné hodnoty pre dopravné stanice:</a:t>
            </a:r>
          </a:p>
          <a:p>
            <a:r>
              <a:rPr lang="sk-SK" sz="1800" dirty="0">
                <a:latin typeface="+mj-lt"/>
              </a:rPr>
              <a:t>Košice, Štefánikova - 22 </a:t>
            </a:r>
            <a:r>
              <a:rPr lang="sk-SK" sz="1800" noProof="1">
                <a:latin typeface="+mj-lt"/>
              </a:rPr>
              <a:t>μg</a:t>
            </a:r>
            <a:r>
              <a:rPr lang="sk-SK" sz="1800" noProof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noProof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</a:p>
          <a:p>
            <a:r>
              <a:rPr lang="sk-SK" sz="1800" dirty="0">
                <a:latin typeface="+mj-lt"/>
              </a:rPr>
              <a:t>Krompachy - 13 </a:t>
            </a:r>
            <a:r>
              <a:rPr lang="sk-SK" sz="1800" noProof="1">
                <a:latin typeface="+mj-lt"/>
              </a:rPr>
              <a:t>μg</a:t>
            </a:r>
            <a:r>
              <a:rPr lang="sk-SK" sz="1800" noProof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noProof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Priemerné ročné hodnoty pre </a:t>
            </a:r>
            <a:r>
              <a:rPr lang="sk-SK" sz="1800" b="1" noProof="1">
                <a:latin typeface="+mj-lt"/>
              </a:rPr>
              <a:t>pozaďové</a:t>
            </a:r>
            <a:r>
              <a:rPr lang="sk-SK" sz="1800" b="1" dirty="0">
                <a:latin typeface="+mj-lt"/>
              </a:rPr>
              <a:t> stanice:</a:t>
            </a:r>
          </a:p>
          <a:p>
            <a:r>
              <a:rPr lang="sk-SK" sz="1800" dirty="0">
                <a:latin typeface="+mj-lt"/>
              </a:rPr>
              <a:t>Trebišov - 11 </a:t>
            </a:r>
            <a:r>
              <a:rPr lang="sk-SK" sz="1800" noProof="1">
                <a:latin typeface="+mj-lt"/>
              </a:rPr>
              <a:t>μg</a:t>
            </a:r>
            <a:r>
              <a:rPr lang="sk-SK" sz="1800" noProof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noProof="1">
                <a:latin typeface="+mj-lt"/>
              </a:rPr>
              <a:t>m</a:t>
            </a:r>
            <a:r>
              <a:rPr lang="sk-SK" sz="1800" baseline="30000" noProof="1">
                <a:latin typeface="+mj-lt"/>
              </a:rPr>
              <a:t>–</a:t>
            </a:r>
            <a:r>
              <a:rPr lang="sk-SK" sz="1800" baseline="30000" dirty="0">
                <a:latin typeface="+mj-lt"/>
              </a:rPr>
              <a:t>3</a:t>
            </a:r>
            <a:r>
              <a:rPr lang="sk-SK" sz="1800" dirty="0">
                <a:latin typeface="+mj-lt"/>
              </a:rPr>
              <a:t> </a:t>
            </a:r>
          </a:p>
          <a:p>
            <a:r>
              <a:rPr lang="sk-SK" sz="1800" noProof="1">
                <a:latin typeface="+mj-lt"/>
              </a:rPr>
              <a:t>Kojšovská hoľa - 3 μg</a:t>
            </a:r>
            <a:r>
              <a:rPr lang="sk-SK" sz="1800" noProof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noProof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sk-SK" sz="1800" dirty="0">
              <a:latin typeface="+mj-lt"/>
            </a:endParaRPr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1422339012"/>
              </p:ext>
            </p:extLst>
          </p:nvPr>
        </p:nvGraphicFramePr>
        <p:xfrm>
          <a:off x="6567544" y="3856304"/>
          <a:ext cx="4894914" cy="286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543371222"/>
              </p:ext>
            </p:extLst>
          </p:nvPr>
        </p:nvGraphicFramePr>
        <p:xfrm>
          <a:off x="6723123" y="587811"/>
          <a:ext cx="4985466" cy="3268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BlokTextu 7"/>
          <p:cNvSpPr txBox="1"/>
          <p:nvPr/>
        </p:nvSpPr>
        <p:spPr>
          <a:xfrm>
            <a:off x="6096000" y="454951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mesačné koncentrácie NO</a:t>
            </a:r>
            <a:r>
              <a:rPr lang="sk-SK" i="1" baseline="-25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1473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14</a:t>
            </a:fld>
            <a:endParaRPr lang="sk-SK"/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4180966682"/>
              </p:ext>
            </p:extLst>
          </p:nvPr>
        </p:nvGraphicFramePr>
        <p:xfrm>
          <a:off x="6875123" y="1475900"/>
          <a:ext cx="4798335" cy="2391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4344154" y="230056"/>
            <a:ext cx="350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Ozón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0" y="85297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mesačné koncentrácie O</a:t>
            </a:r>
            <a:r>
              <a:rPr lang="sk-SK" i="1" baseline="-25000" dirty="0">
                <a:latin typeface="+mj-lt"/>
              </a:rPr>
              <a:t>3</a:t>
            </a:r>
            <a:endParaRPr lang="sk-SK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07301" y="805782"/>
            <a:ext cx="53053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prenos zo stra­tosféry a cezhraničný prenos (vyššie hodnoty namerané na </a:t>
            </a:r>
            <a:r>
              <a:rPr lang="sk-SK" sz="1600" noProof="1">
                <a:latin typeface="+mj-lt"/>
              </a:rPr>
              <a:t>Kojšovskej</a:t>
            </a:r>
            <a:r>
              <a:rPr lang="sk-SK" sz="1600" dirty="0">
                <a:latin typeface="+mj-lt"/>
              </a:rPr>
              <a:t> holi)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cestná doprava vo väčších mestách je zdrojom prekurzorov ozónu, oxidy dusíka však spôsobujú aj titráciu ozónu (chemická reakcia ozónu s oxidmi dusíka, pri ktorej sa ozón rozkladá)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sezónnosť koncentrácií </a:t>
            </a:r>
            <a:r>
              <a:rPr lang="sk-SK" sz="1600" noProof="1">
                <a:latin typeface="+mj-lt"/>
              </a:rPr>
              <a:t>troposférického</a:t>
            </a:r>
            <a:r>
              <a:rPr lang="sk-SK" sz="1600" dirty="0">
                <a:latin typeface="+mj-lt"/>
              </a:rPr>
              <a:t> ozónu - výrazné maximum v letnom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endParaRPr lang="sk-SK" dirty="0"/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681026324"/>
              </p:ext>
            </p:extLst>
          </p:nvPr>
        </p:nvGraphicFramePr>
        <p:xfrm>
          <a:off x="6708388" y="3867253"/>
          <a:ext cx="4979404" cy="2883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4032448622"/>
              </p:ext>
            </p:extLst>
          </p:nvPr>
        </p:nvGraphicFramePr>
        <p:xfrm>
          <a:off x="999346" y="3588026"/>
          <a:ext cx="4201345" cy="326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BlokTextu 8"/>
          <p:cNvSpPr txBox="1"/>
          <p:nvPr/>
        </p:nvSpPr>
        <p:spPr>
          <a:xfrm>
            <a:off x="999347" y="3329550"/>
            <a:ext cx="420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Denný chod koncentrácie O</a:t>
            </a:r>
            <a:r>
              <a:rPr lang="sk-SK" i="1" baseline="-25000" dirty="0">
                <a:latin typeface="+mj-lt"/>
              </a:rPr>
              <a:t>3 </a:t>
            </a:r>
            <a:r>
              <a:rPr lang="sk-SK" i="1" dirty="0">
                <a:latin typeface="+mj-lt"/>
              </a:rPr>
              <a:t> v júli 2022</a:t>
            </a:r>
          </a:p>
        </p:txBody>
      </p:sp>
    </p:spTree>
    <p:extLst>
      <p:ext uri="{BB962C8B-B14F-4D97-AF65-F5344CB8AC3E}">
        <p14:creationId xmlns:p14="http://schemas.microsoft.com/office/powerpoint/2010/main" val="20802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15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904488" y="69432"/>
            <a:ext cx="506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+mj-lt"/>
              </a:rPr>
              <a:t>Predbežné zhodnotenie roku 2023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63424" y="612844"/>
            <a:ext cx="113603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PM</a:t>
            </a:r>
            <a:r>
              <a:rPr lang="sk-SK" b="1" baseline="-25000" dirty="0">
                <a:latin typeface="+mj-lt"/>
              </a:rPr>
              <a:t>10</a:t>
            </a:r>
            <a:r>
              <a:rPr lang="sk-SK" b="1" dirty="0">
                <a:latin typeface="+mj-lt"/>
              </a:rPr>
              <a:t> </a:t>
            </a:r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V roku 2023 neprišlo na žiadnej monito­rovacej stanici k prekročeniu limitnej hodnoty </a:t>
            </a:r>
            <a:r>
              <a:rPr lang="pl-PL" dirty="0">
                <a:latin typeface="+mj-lt"/>
              </a:rPr>
              <a:t>40 µg.m</a:t>
            </a:r>
            <a:r>
              <a:rPr lang="sk-SK" sz="1800" baseline="30000" dirty="0">
                <a:latin typeface="+mj-lt"/>
              </a:rPr>
              <a:t>–</a:t>
            </a:r>
            <a:r>
              <a:rPr lang="pl-PL" baseline="30000" dirty="0">
                <a:latin typeface="+mj-lt"/>
              </a:rPr>
              <a:t>3</a:t>
            </a:r>
            <a:r>
              <a:rPr lang="sk-SK" dirty="0">
                <a:latin typeface="+mj-lt"/>
              </a:rPr>
              <a:t> pre priemernú ročnú koncentráciu PM</a:t>
            </a:r>
            <a:r>
              <a:rPr lang="sk-SK" baseline="-25000" dirty="0">
                <a:latin typeface="+mj-lt"/>
              </a:rPr>
              <a:t>10</a:t>
            </a:r>
            <a:r>
              <a:rPr lang="sk-SK" dirty="0">
                <a:latin typeface="+mj-lt"/>
              </a:rPr>
              <a:t>. </a:t>
            </a:r>
          </a:p>
          <a:p>
            <a:r>
              <a:rPr lang="sk-SK" dirty="0">
                <a:latin typeface="+mj-lt"/>
              </a:rPr>
              <a:t>Prekročenie limitnej hodnoty na ochranu ľudského zdravia pre 24 hodinové koncentrácie:</a:t>
            </a:r>
          </a:p>
          <a:p>
            <a:r>
              <a:rPr lang="sk-SK" dirty="0">
                <a:latin typeface="+mj-lt"/>
              </a:rPr>
              <a:t>Veľká Ida, Letná  – 36 prekročení</a:t>
            </a:r>
          </a:p>
          <a:p>
            <a:endParaRPr lang="sk-SK" dirty="0">
              <a:latin typeface="+mj-lt"/>
            </a:endParaRPr>
          </a:p>
          <a:p>
            <a:r>
              <a:rPr lang="sk-SK" b="1" dirty="0">
                <a:latin typeface="+mj-lt"/>
              </a:rPr>
              <a:t>PM</a:t>
            </a:r>
            <a:r>
              <a:rPr lang="sk-SK" b="1" baseline="-25000" dirty="0">
                <a:latin typeface="+mj-lt"/>
              </a:rPr>
              <a:t>2,5</a:t>
            </a:r>
          </a:p>
          <a:p>
            <a:r>
              <a:rPr lang="sk-SK" noProof="1">
                <a:latin typeface="+mj-lt"/>
              </a:rPr>
              <a:t>Limitná hodnota 20 µg.m</a:t>
            </a:r>
            <a:r>
              <a:rPr lang="sk-SK" sz="1800" baseline="30000" noProof="1">
                <a:latin typeface="+mj-lt"/>
              </a:rPr>
              <a:t>–</a:t>
            </a:r>
            <a:r>
              <a:rPr lang="sk-SK" baseline="30000" noProof="1">
                <a:latin typeface="+mj-lt"/>
              </a:rPr>
              <a:t>3</a:t>
            </a:r>
            <a:r>
              <a:rPr lang="sk-SK" noProof="1">
                <a:latin typeface="+mj-lt"/>
              </a:rPr>
              <a:t> pre priemernú ročnú koncentráciu PM</a:t>
            </a:r>
            <a:r>
              <a:rPr lang="sk-SK" baseline="-25000" noProof="1">
                <a:latin typeface="+mj-lt"/>
              </a:rPr>
              <a:t>2,5</a:t>
            </a:r>
            <a:r>
              <a:rPr lang="sk-SK" noProof="1">
                <a:latin typeface="+mj-lt"/>
              </a:rPr>
              <a:t> nebola prekročená. </a:t>
            </a:r>
          </a:p>
          <a:p>
            <a:r>
              <a:rPr lang="sk-SK" noProof="1">
                <a:latin typeface="+mj-lt"/>
              </a:rPr>
              <a:t>Hodnota na AMS Veľká Ida, Letná dosiahla limitnú hodnotu 20 µg.m</a:t>
            </a:r>
            <a:r>
              <a:rPr lang="sk-SK" sz="1800" baseline="30000" noProof="1">
                <a:latin typeface="+mj-lt"/>
              </a:rPr>
              <a:t>–</a:t>
            </a:r>
            <a:r>
              <a:rPr lang="sk-SK" baseline="30000" noProof="1">
                <a:latin typeface="+mj-lt"/>
              </a:rPr>
              <a:t>3</a:t>
            </a:r>
            <a:r>
              <a:rPr lang="sk-SK" noProof="1">
                <a:latin typeface="+mj-lt"/>
              </a:rPr>
              <a:t>.</a:t>
            </a:r>
          </a:p>
          <a:p>
            <a:endParaRPr lang="sk-SK" dirty="0">
              <a:latin typeface="+mj-lt"/>
            </a:endParaRPr>
          </a:p>
          <a:p>
            <a:r>
              <a:rPr lang="sk-SK" b="1" noProof="1">
                <a:latin typeface="+mj-lt"/>
              </a:rPr>
              <a:t>Benzo(a)pyrén</a:t>
            </a:r>
          </a:p>
          <a:p>
            <a:endParaRPr lang="sk-SK" b="1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Limitné hodnoty pre </a:t>
            </a:r>
            <a:r>
              <a:rPr lang="sk-SK" b="1" dirty="0">
                <a:latin typeface="+mj-lt"/>
              </a:rPr>
              <a:t>SO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NO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CO, benzén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Pb</a:t>
            </a:r>
            <a:r>
              <a:rPr lang="sk-SK" dirty="0">
                <a:latin typeface="+mj-lt"/>
              </a:rPr>
              <a:t> neboli prekročené.</a:t>
            </a:r>
          </a:p>
          <a:p>
            <a:r>
              <a:rPr lang="sk-SK" dirty="0">
                <a:latin typeface="+mj-lt"/>
              </a:rPr>
              <a:t>Cieľové hodnoty pre </a:t>
            </a:r>
            <a:r>
              <a:rPr lang="sk-SK" b="1" dirty="0">
                <a:latin typeface="+mj-lt"/>
              </a:rPr>
              <a:t>ozón, As, Cd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Ni</a:t>
            </a:r>
            <a:r>
              <a:rPr lang="sk-SK" dirty="0">
                <a:latin typeface="+mj-lt"/>
              </a:rPr>
              <a:t> neboli prekročené.</a:t>
            </a:r>
          </a:p>
          <a:p>
            <a:endParaRPr lang="sk-SK" dirty="0"/>
          </a:p>
        </p:txBody>
      </p:sp>
      <p:graphicFrame>
        <p:nvGraphicFramePr>
          <p:cNvPr id="8" name="Tabuľ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481079"/>
              </p:ext>
            </p:extLst>
          </p:nvPr>
        </p:nvGraphicFramePr>
        <p:xfrm>
          <a:off x="2625789" y="3764510"/>
          <a:ext cx="6848855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685">
                  <a:extLst>
                    <a:ext uri="{9D8B030D-6E8A-4147-A177-3AD203B41FA5}">
                      <a16:colId xmlns:a16="http://schemas.microsoft.com/office/drawing/2014/main" val="3319314363"/>
                    </a:ext>
                  </a:extLst>
                </a:gridCol>
                <a:gridCol w="732083">
                  <a:extLst>
                    <a:ext uri="{9D8B030D-6E8A-4147-A177-3AD203B41FA5}">
                      <a16:colId xmlns:a16="http://schemas.microsoft.com/office/drawing/2014/main" val="2319645853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3097759492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881808507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2122053316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734886631"/>
                    </a:ext>
                  </a:extLst>
                </a:gridCol>
                <a:gridCol w="841247">
                  <a:extLst>
                    <a:ext uri="{9D8B030D-6E8A-4147-A177-3AD203B41FA5}">
                      <a16:colId xmlns:a16="http://schemas.microsoft.com/office/drawing/2014/main" val="4124667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sk-SK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033311"/>
                  </a:ext>
                </a:extLst>
              </a:tr>
              <a:tr h="302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Cieľová</a:t>
                      </a:r>
                      <a:r>
                        <a:rPr lang="sk-SK" sz="1400" baseline="0" dirty="0">
                          <a:latin typeface="+mj-lt"/>
                        </a:rPr>
                        <a:t> hodnota 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[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ng·m</a:t>
                      </a:r>
                      <a:r>
                        <a:rPr lang="sk-SK" sz="1400" baseline="30000" noProof="1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>
                          <a:latin typeface="+mj-lt"/>
                        </a:rPr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10283"/>
                  </a:ext>
                </a:extLst>
              </a:tr>
              <a:tr h="277187"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Veľká Ida,</a:t>
                      </a:r>
                      <a:r>
                        <a:rPr lang="sk-SK" sz="1400" baseline="0" dirty="0">
                          <a:latin typeface="+mj-lt"/>
                        </a:rPr>
                        <a:t> Letná</a:t>
                      </a:r>
                      <a:endParaRPr lang="sk-SK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+mj-lt"/>
                        </a:rPr>
                        <a:t>5</a:t>
                      </a:r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4,9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819440"/>
                  </a:ext>
                </a:extLst>
              </a:tr>
              <a:tr h="277187">
                <a:tc>
                  <a:txBody>
                    <a:bodyPr/>
                    <a:lstStyle/>
                    <a:p>
                      <a:r>
                        <a:rPr lang="sk-SK" sz="1400" dirty="0">
                          <a:latin typeface="+mj-lt"/>
                        </a:rPr>
                        <a:t>Krompachy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sz="14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solidFill>
                            <a:srgbClr val="C00000"/>
                          </a:solidFill>
                          <a:latin typeface="+mj-lt"/>
                        </a:rPr>
                        <a:t>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696058"/>
                  </a:ext>
                </a:extLst>
              </a:tr>
            </a:tbl>
          </a:graphicData>
        </a:graphic>
      </p:graphicFrame>
      <p:sp>
        <p:nvSpPr>
          <p:cNvPr id="9" name="BlokTextu 8"/>
          <p:cNvSpPr txBox="1"/>
          <p:nvPr/>
        </p:nvSpPr>
        <p:spPr>
          <a:xfrm>
            <a:off x="563424" y="6347016"/>
            <a:ext cx="7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Detaily: </a:t>
            </a:r>
            <a:r>
              <a:rPr lang="sk-SK" i="1" dirty="0">
                <a:latin typeface="+mj-lt"/>
              </a:rPr>
              <a:t>https://www.shmu.sk/sk/?page=2815</a:t>
            </a:r>
          </a:p>
        </p:txBody>
      </p:sp>
    </p:spTree>
    <p:extLst>
      <p:ext uri="{BB962C8B-B14F-4D97-AF65-F5344CB8AC3E}">
        <p14:creationId xmlns:p14="http://schemas.microsoft.com/office/powerpoint/2010/main" val="76831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16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09153" y="2622902"/>
            <a:ext cx="10288988" cy="161219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3. Hodnotenie kvality ovzdušia za rok 2023 modelovaním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17</a:t>
            </a:fld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540853" y="683698"/>
            <a:ext cx="533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>
                <a:latin typeface="+mj-lt"/>
              </a:rPr>
              <a:t>BaP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73227" y="3518096"/>
            <a:ext cx="5512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Počet prekročení priemernej dennej koncentrácie </a:t>
            </a:r>
            <a:r>
              <a:rPr lang="sk-SK" b="1" dirty="0">
                <a:latin typeface="+mj-lt"/>
              </a:rPr>
              <a:t>50 µ</a:t>
            </a:r>
            <a:r>
              <a:rPr lang="sk-SK" b="1" dirty="0" err="1">
                <a:latin typeface="+mj-lt"/>
              </a:rPr>
              <a:t>g·m</a:t>
            </a:r>
            <a:r>
              <a:rPr lang="sk-SK" b="1" baseline="30000" dirty="0">
                <a:latin typeface="+mj-lt"/>
              </a:rPr>
              <a:t>–3 </a:t>
            </a:r>
            <a:r>
              <a:rPr lang="sk-SK" b="1" dirty="0">
                <a:latin typeface="+mj-lt"/>
              </a:rPr>
              <a:t> </a:t>
            </a:r>
            <a:r>
              <a:rPr lang="sk-SK" b="1" i="1" dirty="0">
                <a:latin typeface="+mj-lt"/>
              </a:rPr>
              <a:t>PM</a:t>
            </a:r>
            <a:r>
              <a:rPr lang="sk-SK" b="1" i="1" baseline="-25000" dirty="0">
                <a:latin typeface="+mj-lt"/>
              </a:rPr>
              <a:t>10</a:t>
            </a:r>
            <a:r>
              <a:rPr lang="sk-SK" b="1" i="1" dirty="0">
                <a:latin typeface="+mj-lt"/>
              </a:rPr>
              <a:t> nad 35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6563763" y="653493"/>
            <a:ext cx="491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PM</a:t>
            </a:r>
            <a:r>
              <a:rPr lang="sk-SK" b="1" i="1" baseline="-25000" dirty="0">
                <a:latin typeface="+mj-lt"/>
              </a:rPr>
              <a:t>10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6563763" y="3657620"/>
            <a:ext cx="479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PM</a:t>
            </a:r>
            <a:r>
              <a:rPr lang="sk-SK" b="1" i="1" baseline="-25000" dirty="0">
                <a:latin typeface="+mj-lt"/>
              </a:rPr>
              <a:t>2,5</a:t>
            </a:r>
            <a:endParaRPr lang="sk-SK" b="1" i="1" dirty="0">
              <a:latin typeface="+mj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31274" y="11913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Regionálny model RIO, IDW-R</a:t>
            </a:r>
          </a:p>
          <a:p>
            <a:pPr algn="ctr"/>
            <a:r>
              <a:rPr lang="sk-SK" b="1" dirty="0">
                <a:latin typeface="+mj-lt"/>
              </a:rPr>
              <a:t>Priemerné ročné </a:t>
            </a:r>
            <a:r>
              <a:rPr lang="en-US" b="1" dirty="0" err="1">
                <a:latin typeface="+mj-lt"/>
              </a:rPr>
              <a:t>koncentr</a:t>
            </a:r>
            <a:r>
              <a:rPr lang="sk-SK" b="1" dirty="0" err="1">
                <a:latin typeface="+mj-lt"/>
              </a:rPr>
              <a:t>ácie</a:t>
            </a:r>
            <a:endParaRPr lang="sk-SK" b="1" dirty="0">
              <a:latin typeface="+mj-lt"/>
            </a:endParaRPr>
          </a:p>
        </p:txBody>
      </p:sp>
      <p:pic>
        <p:nvPicPr>
          <p:cNvPr id="13" name="Obrázok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/>
          <a:stretch/>
        </p:blipFill>
        <p:spPr bwMode="auto">
          <a:xfrm>
            <a:off x="968329" y="1266092"/>
            <a:ext cx="4906147" cy="2162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ok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/>
          <a:stretch/>
        </p:blipFill>
        <p:spPr bwMode="auto">
          <a:xfrm>
            <a:off x="6776276" y="4138021"/>
            <a:ext cx="4819061" cy="2198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ok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/>
          <a:stretch/>
        </p:blipFill>
        <p:spPr bwMode="auto">
          <a:xfrm>
            <a:off x="1116990" y="4138021"/>
            <a:ext cx="5015523" cy="2360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ok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/>
        </p:blipFill>
        <p:spPr bwMode="auto">
          <a:xfrm>
            <a:off x="6787507" y="1266092"/>
            <a:ext cx="4691170" cy="2186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375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18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174375"/>
            <a:ext cx="10288988" cy="1445219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4. Modelovanie opatrení pre lokálne kúreniská vo vybraných  oblastiach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0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19</a:t>
            </a:fld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3" y="1652331"/>
            <a:ext cx="9925349" cy="454968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79" y="4516105"/>
            <a:ext cx="1660505" cy="1423754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666276" y="604299"/>
            <a:ext cx="8859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Podiel rodinných domov používajúcich jednotlivé druhy paliva na vykurovanie </a:t>
            </a:r>
          </a:p>
          <a:p>
            <a:pPr algn="ctr"/>
            <a:r>
              <a:rPr lang="sk-SK" sz="1400" dirty="0">
                <a:latin typeface="+mj-lt"/>
              </a:rPr>
              <a:t>(Sčítanie obyvateľov, domov a bytov 2021)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8280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77409" y="501864"/>
            <a:ext cx="10288988" cy="101790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effectLst>
                  <a:outerShdw blurRad="228600" dist="50800" algn="ctr" rotWithShape="0">
                    <a:schemeClr val="tx1"/>
                  </a:outerShdw>
                </a:effectLst>
              </a:rPr>
              <a:t>Obsah prezentácie</a:t>
            </a:r>
            <a:endParaRPr lang="sk-SK" sz="4000" b="1" baseline="-25000" dirty="0">
              <a:effectLst>
                <a:outerShdw blurRad="228600" dist="50800" algn="ctr" rotWithShape="0">
                  <a:schemeClr val="tx1"/>
                </a:outerShdw>
              </a:effectLst>
            </a:endParaRPr>
          </a:p>
        </p:txBody>
      </p:sp>
      <p:sp>
        <p:nvSpPr>
          <p:cNvPr id="4" name="Zástupný objekt pre obsah 2"/>
          <p:cNvSpPr txBox="1">
            <a:spLocks/>
          </p:cNvSpPr>
          <p:nvPr/>
        </p:nvSpPr>
        <p:spPr>
          <a:xfrm>
            <a:off x="677409" y="1669646"/>
            <a:ext cx="10515600" cy="38346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1. Kritériá na hodnotenie kvality ovzdušia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sk-SK" b="1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2.</a:t>
            </a:r>
            <a:r>
              <a:rPr lang="en-US" b="1" dirty="0">
                <a:latin typeface="+mj-lt"/>
              </a:rPr>
              <a:t> </a:t>
            </a:r>
            <a:r>
              <a:rPr lang="sk-SK" b="1" dirty="0">
                <a:latin typeface="+mj-lt"/>
              </a:rPr>
              <a:t>Hodnotenie kvality ovzdušia za rok 2022 meraním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1" dirty="0"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k-SK" b="1" dirty="0">
                <a:latin typeface="+mj-lt"/>
              </a:rPr>
              <a:t>3. Hodnotenie kvality ovzdušia za rok 2023 modelovaním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4. Modelovanie opatrení pre lokálne kúreniská vo vybraných oblastiach</a:t>
            </a:r>
            <a:endParaRPr lang="en-US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05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20</a:t>
            </a:fld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0" y="64079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Oblasti modelované modelmi s vysokým rozlíšením (rok 2021)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7" y="1426464"/>
            <a:ext cx="9657034" cy="5295011"/>
          </a:xfrm>
          <a:prstGeom prst="rect">
            <a:avLst/>
          </a:prstGeom>
        </p:spPr>
      </p:pic>
      <p:pic>
        <p:nvPicPr>
          <p:cNvPr id="11" name="Obrázo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356" y="1308290"/>
            <a:ext cx="1083310" cy="711835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789432" y="5535894"/>
            <a:ext cx="5885688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Domény zahrnuté do modelovania s vysokým priestorovým rozlíšením:</a:t>
            </a:r>
            <a:endParaRPr lang="sk-SK" sz="1200" dirty="0">
              <a:latin typeface="Calibri" panose="020F0502020204030204" pitchFamily="34" charset="0"/>
              <a:ea typeface="Tw Cen MT" panose="020B0602020104020603" pitchFamily="34" charset="-18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sz="1200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Košice</a:t>
            </a:r>
            <a:endParaRPr lang="sk-SK" sz="1200" dirty="0">
              <a:latin typeface="Calibri" panose="020F0502020204030204" pitchFamily="34" charset="0"/>
              <a:ea typeface="Tw Cen MT" panose="020B0602020104020603" pitchFamily="34" charset="-18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sz="1200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Krompachy</a:t>
            </a:r>
            <a:endParaRPr lang="sk-SK" sz="1200" dirty="0">
              <a:latin typeface="Calibri" panose="020F0502020204030204" pitchFamily="34" charset="0"/>
              <a:ea typeface="Tw Cen MT" panose="020B0602020104020603" pitchFamily="34" charset="-18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sz="1200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Spiš</a:t>
            </a:r>
            <a:endParaRPr lang="sk-SK" sz="1200" dirty="0">
              <a:latin typeface="Calibri" panose="020F0502020204030204" pitchFamily="34" charset="0"/>
              <a:ea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8825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21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2017796" y="1832035"/>
            <a:ext cx="8238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000000"/>
                </a:solidFill>
              </a:rPr>
              <a:t>Modeluje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sk-SK" b="1" dirty="0">
                <a:solidFill>
                  <a:srgbClr val="000000"/>
                </a:solidFill>
              </a:rPr>
              <a:t>sa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sk-SK" b="1" dirty="0">
                <a:solidFill>
                  <a:srgbClr val="000000"/>
                </a:solidFill>
              </a:rPr>
              <a:t>referenčný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sk-SK" b="1" dirty="0">
                <a:solidFill>
                  <a:srgbClr val="000000"/>
                </a:solidFill>
              </a:rPr>
              <a:t>stav a </a:t>
            </a:r>
            <a:r>
              <a:rPr lang="sk-SK" b="1" noProof="1">
                <a:solidFill>
                  <a:srgbClr val="000000"/>
                </a:solidFill>
              </a:rPr>
              <a:t>scená</a:t>
            </a:r>
            <a:r>
              <a:rPr lang="en-US" b="1" dirty="0">
                <a:solidFill>
                  <a:srgbClr val="000000"/>
                </a:solidFill>
              </a:rPr>
              <a:t>re.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sk-SK" b="1" dirty="0">
                <a:solidFill>
                  <a:srgbClr val="000000"/>
                </a:solidFill>
              </a:rPr>
              <a:t>Referenčný stav </a:t>
            </a:r>
            <a:r>
              <a:rPr lang="sk-SK" dirty="0">
                <a:solidFill>
                  <a:srgbClr val="000000"/>
                </a:solidFill>
              </a:rPr>
              <a:t>(stav, ako poznáme teraz) – mokré drevo: suché drevo </a:t>
            </a:r>
            <a:r>
              <a:rPr lang="sk-SK" b="1" dirty="0">
                <a:solidFill>
                  <a:srgbClr val="000000"/>
                </a:solidFill>
              </a:rPr>
              <a:t>=</a:t>
            </a:r>
            <a:r>
              <a:rPr lang="sk-SK" dirty="0">
                <a:solidFill>
                  <a:srgbClr val="000000"/>
                </a:solidFill>
              </a:rPr>
              <a:t> 45% a 55%</a:t>
            </a:r>
          </a:p>
          <a:p>
            <a:endParaRPr lang="sk-SK" b="1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</a:rPr>
              <a:t>scenár </a:t>
            </a:r>
            <a:r>
              <a:rPr lang="sk-SK" dirty="0">
                <a:solidFill>
                  <a:srgbClr val="000000"/>
                </a:solidFill>
              </a:rPr>
              <a:t> ("realistický") - </a:t>
            </a:r>
            <a:r>
              <a:rPr lang="sk-SK" b="1" dirty="0">
                <a:solidFill>
                  <a:srgbClr val="000000"/>
                </a:solidFill>
              </a:rPr>
              <a:t>výmena polovice </a:t>
            </a:r>
            <a:r>
              <a:rPr lang="sk-SK" b="1" noProof="1">
                <a:solidFill>
                  <a:srgbClr val="000000"/>
                </a:solidFill>
              </a:rPr>
              <a:t>odhorievacích</a:t>
            </a:r>
            <a:r>
              <a:rPr lang="sk-SK" b="1" dirty="0">
                <a:solidFill>
                  <a:srgbClr val="000000"/>
                </a:solidFill>
              </a:rPr>
              <a:t> a </a:t>
            </a:r>
            <a:r>
              <a:rPr lang="sk-SK" b="1" noProof="1">
                <a:solidFill>
                  <a:srgbClr val="000000"/>
                </a:solidFill>
              </a:rPr>
              <a:t>prehorievacích</a:t>
            </a:r>
            <a:r>
              <a:rPr lang="sk-SK" b="1" dirty="0">
                <a:solidFill>
                  <a:srgbClr val="000000"/>
                </a:solidFill>
              </a:rPr>
              <a:t> kotlov za splyňovacie</a:t>
            </a:r>
            <a:r>
              <a:rPr lang="sk-SK" dirty="0">
                <a:solidFill>
                  <a:srgbClr val="000000"/>
                </a:solidFill>
              </a:rPr>
              <a:t>, pri zachovaní podielu použitých palív. Tento scenár navyše počíta s tým, že </a:t>
            </a:r>
            <a:r>
              <a:rPr lang="sk-SK" b="1" dirty="0">
                <a:solidFill>
                  <a:srgbClr val="000000"/>
                </a:solidFill>
              </a:rPr>
              <a:t>všetko palivové drevo bude suché</a:t>
            </a:r>
            <a:r>
              <a:rPr lang="sk-SK" dirty="0">
                <a:solidFill>
                  <a:srgbClr val="000000"/>
                </a:solidFill>
              </a:rPr>
              <a:t> </a:t>
            </a: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</a:rPr>
              <a:t>scenár </a:t>
            </a:r>
            <a:r>
              <a:rPr lang="sk-SK" dirty="0">
                <a:solidFill>
                  <a:srgbClr val="000000"/>
                </a:solidFill>
              </a:rPr>
              <a:t>("ideálny") - </a:t>
            </a:r>
            <a:r>
              <a:rPr lang="sk-SK" b="1" dirty="0">
                <a:solidFill>
                  <a:srgbClr val="000000"/>
                </a:solidFill>
              </a:rPr>
              <a:t>výmena všetkých  </a:t>
            </a:r>
            <a:r>
              <a:rPr lang="sk-SK" b="1" noProof="1">
                <a:solidFill>
                  <a:srgbClr val="000000"/>
                </a:solidFill>
              </a:rPr>
              <a:t>prehorievacích a odhorievacích </a:t>
            </a:r>
            <a:r>
              <a:rPr lang="sk-SK" b="1" dirty="0">
                <a:solidFill>
                  <a:srgbClr val="000000"/>
                </a:solidFill>
              </a:rPr>
              <a:t>kotlov za automatické</a:t>
            </a:r>
            <a:r>
              <a:rPr lang="sk-SK" dirty="0">
                <a:solidFill>
                  <a:srgbClr val="000000"/>
                </a:solidFill>
              </a:rPr>
              <a:t> a </a:t>
            </a:r>
            <a:r>
              <a:rPr lang="sk-SK" b="1" dirty="0">
                <a:solidFill>
                  <a:srgbClr val="000000"/>
                </a:solidFill>
              </a:rPr>
              <a:t>náhrada všetkých tuhých palív za suché drevo</a:t>
            </a:r>
            <a:r>
              <a:rPr lang="sk-SK" dirty="0">
                <a:solidFill>
                  <a:srgbClr val="000000"/>
                </a:solidFill>
              </a:rPr>
              <a:t> (resp. drevné </a:t>
            </a:r>
            <a:r>
              <a:rPr lang="sk-SK" noProof="1">
                <a:solidFill>
                  <a:srgbClr val="000000"/>
                </a:solidFill>
              </a:rPr>
              <a:t>pelety</a:t>
            </a:r>
            <a:r>
              <a:rPr lang="sk-SK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sk-SK" dirty="0">
              <a:solidFill>
                <a:srgbClr val="000000"/>
              </a:solidFill>
            </a:endParaRPr>
          </a:p>
          <a:p>
            <a:r>
              <a:rPr lang="sk-SK" b="1" dirty="0">
                <a:solidFill>
                  <a:srgbClr val="000000"/>
                </a:solidFill>
              </a:rPr>
              <a:t>Obmedzenia</a:t>
            </a:r>
          </a:p>
          <a:p>
            <a:endParaRPr lang="sk-SK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</a:rPr>
              <a:t>Nemáme reálne priestorové rozdelenie palív ani kotlíkov – veľmi vítaná je spolupráca s obcami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</a:rPr>
              <a:t>Neistoty modelovania </a:t>
            </a:r>
            <a:r>
              <a:rPr lang="sk-SK" noProof="1">
                <a:solidFill>
                  <a:srgbClr val="000000"/>
                </a:solidFill>
              </a:rPr>
              <a:t>CALPUFFom</a:t>
            </a:r>
            <a:r>
              <a:rPr lang="sk-SK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sk-SK" noProof="1">
                <a:solidFill>
                  <a:srgbClr val="000000"/>
                </a:solidFill>
              </a:rPr>
              <a:t>podhodnotenie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sk-SK" dirty="0">
                <a:solidFill>
                  <a:srgbClr val="000000"/>
                </a:solidFill>
              </a:rPr>
              <a:t>výber meteorológie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</a:rPr>
              <a:t>Scenáre sme si zatiaľ „navrhli sami“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017796" y="782925"/>
            <a:ext cx="815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rgbClr val="0070C0"/>
                </a:solidFill>
                <a:latin typeface="+mj-lt"/>
              </a:rPr>
              <a:t>Modelovanie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opatrení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pre 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lokálne kúreniská</a:t>
            </a:r>
            <a:endParaRPr lang="sk-SK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657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22</a:t>
            </a:fld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5"/>
          <a:stretch/>
        </p:blipFill>
        <p:spPr>
          <a:xfrm>
            <a:off x="1075829" y="922650"/>
            <a:ext cx="5337660" cy="270662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/>
          <a:stretch/>
        </p:blipFill>
        <p:spPr>
          <a:xfrm>
            <a:off x="6801317" y="1248583"/>
            <a:ext cx="4980456" cy="547289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/>
          <a:stretch/>
        </p:blipFill>
        <p:spPr>
          <a:xfrm>
            <a:off x="1188022" y="3666404"/>
            <a:ext cx="4849960" cy="319159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386583" y="276319"/>
            <a:ext cx="741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noProof="1"/>
              <a:t>Priemerné ročné koncentrácie BaP väčšie ako cieľová hodnota 1ng.m</a:t>
            </a:r>
            <a:r>
              <a:rPr lang="sk-SK" b="1" baseline="30000" noProof="1"/>
              <a:t>-3</a:t>
            </a:r>
          </a:p>
          <a:p>
            <a:pPr algn="ctr"/>
            <a:r>
              <a:rPr lang="sk-SK" noProof="1"/>
              <a:t>(referenčný senár)</a:t>
            </a:r>
          </a:p>
        </p:txBody>
      </p:sp>
    </p:spTree>
    <p:extLst>
      <p:ext uri="{BB962C8B-B14F-4D97-AF65-F5344CB8AC3E}">
        <p14:creationId xmlns:p14="http://schemas.microsoft.com/office/powerpoint/2010/main" val="3565910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23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1570413" y="231452"/>
            <a:ext cx="8546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noProof="1"/>
              <a:t>Priemerné ročné koncentrácie BaP väčšie ako cieľová hodnota 1ng.m</a:t>
            </a:r>
            <a:r>
              <a:rPr lang="sk-SK" b="1" baseline="30000" noProof="1"/>
              <a:t>-3</a:t>
            </a:r>
          </a:p>
          <a:p>
            <a:pPr algn="ctr"/>
            <a:r>
              <a:rPr lang="sk-SK" noProof="1"/>
              <a:t>(scenár č.1 – výmena polovice vysokoemisných kotlov, nahradenia paliva)</a:t>
            </a:r>
            <a:endParaRPr lang="sk-SK" baseline="30000" noProof="1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/>
        </p:blipFill>
        <p:spPr>
          <a:xfrm>
            <a:off x="1076399" y="921599"/>
            <a:ext cx="5338800" cy="271795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/>
          <a:stretch/>
        </p:blipFill>
        <p:spPr>
          <a:xfrm>
            <a:off x="1308985" y="3655081"/>
            <a:ext cx="4606985" cy="320291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/>
          <a:stretch/>
        </p:blipFill>
        <p:spPr>
          <a:xfrm>
            <a:off x="6814179" y="1250342"/>
            <a:ext cx="4903200" cy="55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3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24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1934307" y="214545"/>
            <a:ext cx="8546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/>
              <a:t>Priemerné ročné koncentrácie </a:t>
            </a:r>
            <a:r>
              <a:rPr lang="sk-SK" b="1" dirty="0" err="1"/>
              <a:t>BaP</a:t>
            </a:r>
            <a:r>
              <a:rPr lang="sk-SK" b="1" dirty="0"/>
              <a:t> väčšie ako cieľová hodnota 1ng.m</a:t>
            </a:r>
            <a:r>
              <a:rPr lang="sk-SK" b="1" baseline="30000" dirty="0"/>
              <a:t>-3</a:t>
            </a:r>
          </a:p>
          <a:p>
            <a:pPr algn="ctr"/>
            <a:r>
              <a:rPr lang="sk-SK" dirty="0"/>
              <a:t>(scenár č.2 – výmena všetkých </a:t>
            </a:r>
            <a:r>
              <a:rPr lang="sk-SK" dirty="0" err="1"/>
              <a:t>vysokoemisných</a:t>
            </a:r>
            <a:r>
              <a:rPr lang="sk-SK" dirty="0"/>
              <a:t>  kotlov, nahradenia paliva)</a:t>
            </a:r>
            <a:endParaRPr lang="sk-SK" baseline="30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4"/>
          <a:stretch/>
        </p:blipFill>
        <p:spPr>
          <a:xfrm>
            <a:off x="1076400" y="921600"/>
            <a:ext cx="5338800" cy="27097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6863931" y="1237640"/>
            <a:ext cx="4859146" cy="54870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/>
          <a:stretch/>
        </p:blipFill>
        <p:spPr>
          <a:xfrm>
            <a:off x="1354304" y="3631328"/>
            <a:ext cx="4653877" cy="32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3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25</a:t>
            </a:fld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867708" y="2160932"/>
            <a:ext cx="10560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aseline="30000" dirty="0"/>
              <a:t>Projekt</a:t>
            </a:r>
            <a:r>
              <a:rPr lang="en-US" sz="2400" baseline="30000" dirty="0"/>
              <a:t> LIFE IP – </a:t>
            </a:r>
            <a:r>
              <a:rPr lang="sk-SK" sz="2400" baseline="30000" dirty="0"/>
              <a:t>Zlepšenie</a:t>
            </a:r>
            <a:r>
              <a:rPr lang="en-US" sz="2400" baseline="30000" dirty="0"/>
              <a:t> </a:t>
            </a:r>
            <a:r>
              <a:rPr lang="sk-SK" sz="2400" baseline="30000" dirty="0"/>
              <a:t>kvality ovzdušia (LIFE18 IPE/SK/000010) podporila Európska únia v rámci programu LIFE</a:t>
            </a:r>
            <a:r>
              <a:rPr lang="en-US" sz="2400" baseline="30000" dirty="0"/>
              <a:t>.</a:t>
            </a:r>
          </a:p>
          <a:p>
            <a:pPr algn="ctr"/>
            <a:endParaRPr lang="sk-SK" sz="2400" baseline="30000" dirty="0"/>
          </a:p>
          <a:p>
            <a:pPr algn="ctr"/>
            <a:r>
              <a:rPr lang="sk-SK" sz="2400" baseline="30000" dirty="0"/>
              <a:t>Projekt je spolufinancovaný z prostriedkov štátneho rozpočtu SR prostredníctvom </a:t>
            </a:r>
            <a:r>
              <a:rPr lang="en-US" sz="2400" baseline="30000" dirty="0"/>
              <a:t>MŽP SR.</a:t>
            </a: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3" y="3985258"/>
            <a:ext cx="9988928" cy="1816168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55374" y="1171825"/>
            <a:ext cx="1137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/>
              <a:t>Ďakujem za pozornosť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32B343-6A1E-FBB9-D092-981E578369E4}"/>
              </a:ext>
            </a:extLst>
          </p:cNvPr>
          <p:cNvSpPr txBox="1">
            <a:spLocks/>
          </p:cNvSpPr>
          <p:nvPr/>
        </p:nvSpPr>
        <p:spPr>
          <a:xfrm>
            <a:off x="2942501" y="3115039"/>
            <a:ext cx="7591760" cy="99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Emília Hroncová, SHMÚ		emilia.hroncova@shmu.sk</a:t>
            </a:r>
          </a:p>
          <a:p>
            <a:pPr marL="0" indent="0">
              <a:buNone/>
            </a:pP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Katarína Belohorcová, MŽP SR 	katarina.belohorcova@enviro.gov.sk</a:t>
            </a:r>
          </a:p>
        </p:txBody>
      </p:sp>
    </p:spTree>
    <p:extLst>
      <p:ext uri="{BB962C8B-B14F-4D97-AF65-F5344CB8AC3E}">
        <p14:creationId xmlns:p14="http://schemas.microsoft.com/office/powerpoint/2010/main" val="31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3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1. Kritéria na hodnotenie kvality ovzdušia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4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737019" y="127108"/>
            <a:ext cx="11062252" cy="808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114">
              <a:lnSpc>
                <a:spcPct val="100000"/>
              </a:lnSpc>
              <a:spcBef>
                <a:spcPts val="485"/>
              </a:spcBef>
              <a:spcAft>
                <a:spcPct val="0"/>
              </a:spcAft>
              <a:defRPr/>
            </a:pPr>
            <a:r>
              <a:rPr lang="sk-SK" sz="2000" b="1" i="1" dirty="0"/>
              <a:t>Kvalita ovzdušia </a:t>
            </a:r>
            <a:r>
              <a:rPr lang="sk-SK" sz="2000" i="1" dirty="0"/>
              <a:t>(podľa §5 odseku 4 Zákona č. 146/2023 Z. z. o ovzduší v znení neskorších predpisov) </a:t>
            </a:r>
            <a:r>
              <a:rPr lang="sk-SK" sz="2000" b="1" i="1" dirty="0"/>
              <a:t>je považovaná za dobrú, ak je úroveň znečistenia ovzdušia nižšia ako limitná hodnota alebo cieľová hodnota</a:t>
            </a:r>
            <a:r>
              <a:rPr lang="sk-SK" sz="2000" dirty="0"/>
              <a:t>.</a:t>
            </a:r>
            <a:endParaRPr lang="sk-SK" altLang="sk-SK" sz="2000" b="1" dirty="0">
              <a:solidFill>
                <a:schemeClr val="bg1"/>
              </a:solidFill>
              <a:latin typeface="Trebuchet MS" panose="020B0603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0434" y="1063536"/>
            <a:ext cx="9272186" cy="8854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44083">
              <a:tabLst>
                <a:tab pos="2409153" algn="l"/>
              </a:tabLst>
            </a:pP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Limitné hodnoty </a:t>
            </a:r>
            <a:r>
              <a:rPr lang="sk-SK" altLang="sk-SK" i="1" dirty="0" bmk="_Toc533093005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kritické úrovne na ochranu vegetácie, horné a dolné medze na hodnotenie úrovne znečistenia vonkajšieho ovzdušia </a:t>
            </a: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 znečisťujúce látky</a:t>
            </a:r>
            <a:endParaRPr lang="sk-SK" altLang="sk-SK" i="1" dirty="0" bmk="_Toc533093005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844083">
              <a:tabLst>
                <a:tab pos="2409153" algn="l"/>
              </a:tabLst>
            </a:pPr>
            <a:endParaRPr lang="sk-SK" altLang="sk-SK" sz="1600" dirty="0"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96634"/>
              </p:ext>
            </p:extLst>
          </p:nvPr>
        </p:nvGraphicFramePr>
        <p:xfrm>
          <a:off x="1349846" y="2002651"/>
          <a:ext cx="9836598" cy="397273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8270">
                  <a:extLst>
                    <a:ext uri="{9D8B030D-6E8A-4147-A177-3AD203B41FA5}">
                      <a16:colId xmlns:a16="http://schemas.microsoft.com/office/drawing/2014/main" val="669400271"/>
                    </a:ext>
                  </a:extLst>
                </a:gridCol>
                <a:gridCol w="1641748">
                  <a:extLst>
                    <a:ext uri="{9D8B030D-6E8A-4147-A177-3AD203B41FA5}">
                      <a16:colId xmlns:a16="http://schemas.microsoft.com/office/drawing/2014/main" val="447008951"/>
                    </a:ext>
                  </a:extLst>
                </a:gridCol>
                <a:gridCol w="1853504">
                  <a:extLst>
                    <a:ext uri="{9D8B030D-6E8A-4147-A177-3AD203B41FA5}">
                      <a16:colId xmlns:a16="http://schemas.microsoft.com/office/drawing/2014/main" val="185075884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6488842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738004045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67008968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066900200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784211091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1042714021"/>
                    </a:ext>
                  </a:extLst>
                </a:gridCol>
              </a:tblGrid>
              <a:tr h="28376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Receptor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Interval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spriemerovania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Limitná hodnota*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[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µg.m</a:t>
                      </a:r>
                      <a:r>
                        <a:rPr lang="sk-SK" sz="1400" baseline="30000" noProof="1">
                          <a:effectLst/>
                          <a:latin typeface="+mj-lt"/>
                        </a:rPr>
                        <a:t>–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Medza na hodnotenie 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[µg.m</a:t>
                      </a:r>
                      <a:r>
                        <a:rPr lang="sk-SK" sz="1400" baseline="30000" noProof="1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]</a:t>
                      </a:r>
                      <a:endParaRPr lang="sk-SK" sz="1400" noProof="1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32386"/>
                  </a:ext>
                </a:extLst>
              </a:tr>
              <a:tr h="28376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Horná*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Dolná*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32886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 dirty="0">
                          <a:effectLst/>
                          <a:latin typeface="+mj-lt"/>
                        </a:rPr>
                        <a:t>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(24)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21481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31651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1r, zimné obdobie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52452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(18)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140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801046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40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26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690539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X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19,5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520017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(35)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(35)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(35)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1278422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40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81579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Pb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0,35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0,25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201597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CO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8h (maximálna)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5 000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829924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Benzén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491125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20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**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17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1686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55370" y="6161516"/>
            <a:ext cx="4124483" cy="72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povolený počet prekročení je uvedený v zátvorkách 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**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1.1.2020: 25 </a:t>
            </a:r>
            <a:r>
              <a:rPr lang="sk-SK" altLang="sk-SK" sz="1200" i="1" noProof="1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µg.m</a:t>
            </a:r>
            <a:r>
              <a:rPr lang="sk-SK" altLang="sk-SK" sz="1200" i="1" baseline="30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–3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od 1.1.2020:  20µg.m</a:t>
            </a:r>
            <a:r>
              <a:rPr lang="sk-SK" altLang="sk-SK" sz="1200" i="1" baseline="30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–3</a:t>
            </a:r>
          </a:p>
          <a:p>
            <a:pPr defTabSz="844083">
              <a:tabLst>
                <a:tab pos="2409153" algn="l"/>
              </a:tabLst>
            </a:pPr>
            <a:endParaRPr lang="sk-SK" altLang="sk-SK" sz="554" dirty="0"/>
          </a:p>
        </p:txBody>
      </p:sp>
    </p:spTree>
    <p:extLst>
      <p:ext uri="{BB962C8B-B14F-4D97-AF65-F5344CB8AC3E}">
        <p14:creationId xmlns:p14="http://schemas.microsoft.com/office/powerpoint/2010/main" val="625519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5</a:t>
            </a:fld>
            <a:endParaRPr lang="sk-SK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62079" y="1201923"/>
            <a:ext cx="8594527" cy="362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Cieľové hodnoty </a:t>
            </a:r>
            <a:r>
              <a:rPr lang="sk-SK" altLang="sk-SK" i="1" dirty="0" bmk="_Toc533093006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na ochranu vegetácie pre </a:t>
            </a: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As, Cd, Ni a </a:t>
            </a:r>
            <a:r>
              <a:rPr lang="sk-SK" altLang="sk-SK" b="1" i="1" noProof="1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BaP</a:t>
            </a:r>
            <a:endParaRPr lang="sk-SK" altLang="sk-SK" b="1" noProof="1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504217"/>
              </p:ext>
            </p:extLst>
          </p:nvPr>
        </p:nvGraphicFramePr>
        <p:xfrm>
          <a:off x="3599700" y="1819113"/>
          <a:ext cx="5208500" cy="23426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6684">
                  <a:extLst>
                    <a:ext uri="{9D8B030D-6E8A-4147-A177-3AD203B41FA5}">
                      <a16:colId xmlns:a16="http://schemas.microsoft.com/office/drawing/2014/main" val="655073874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4211845736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1854765126"/>
                    </a:ext>
                  </a:extLst>
                </a:gridCol>
              </a:tblGrid>
              <a:tr h="78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Prieme­rované obdobie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Cieľová hodnota </a:t>
                      </a:r>
                      <a:r>
                        <a:rPr lang="sk-SK" sz="1400" noProof="1">
                          <a:effectLst/>
                          <a:latin typeface="+mj-lt"/>
                        </a:rPr>
                        <a:t>[ng.m</a:t>
                      </a:r>
                      <a:r>
                        <a:rPr lang="sk-SK" sz="1400" baseline="30000" noProof="1">
                          <a:effectLst/>
                          <a:latin typeface="+mj-lt"/>
                        </a:rPr>
                        <a:t>–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612765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As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6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2167693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Cd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9913560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Ni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5533431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BaP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1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1564744"/>
                  </a:ext>
                </a:extLst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672824" y="4538442"/>
            <a:ext cx="1109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i="1" dirty="0">
                <a:latin typeface="+mj-lt"/>
              </a:rPr>
              <a:t>Cieľová hodnota </a:t>
            </a:r>
            <a:r>
              <a:rPr lang="sk-SK" sz="1600" i="1" dirty="0">
                <a:latin typeface="+mj-lt"/>
              </a:rPr>
              <a:t>na ochranu zdravia ľudí</a:t>
            </a:r>
            <a:r>
              <a:rPr lang="sk-SK" sz="1600" b="1" i="1" dirty="0">
                <a:latin typeface="+mj-lt"/>
              </a:rPr>
              <a:t> pre prízemný ozón </a:t>
            </a:r>
            <a:r>
              <a:rPr lang="sk-SK" sz="1600" i="1" dirty="0">
                <a:latin typeface="+mj-lt"/>
              </a:rPr>
              <a:t>:  Najväčšia denná 8-hodinová stredná hodnota neprekročí 120 µ</a:t>
            </a:r>
            <a:r>
              <a:rPr lang="sk-SK" sz="1600" i="1" dirty="0" err="1">
                <a:latin typeface="+mj-lt"/>
              </a:rPr>
              <a:t>g.m</a:t>
            </a:r>
            <a:r>
              <a:rPr lang="sk-SK" sz="1600" baseline="30000" dirty="0">
                <a:latin typeface="+mj-lt"/>
              </a:rPr>
              <a:t>–</a:t>
            </a:r>
            <a:r>
              <a:rPr lang="sk-SK" sz="1600" i="1" baseline="30000" dirty="0">
                <a:latin typeface="+mj-lt"/>
              </a:rPr>
              <a:t>3 </a:t>
            </a:r>
            <a:br>
              <a:rPr lang="sk-SK" sz="1600" i="1" baseline="30000" dirty="0">
                <a:latin typeface="+mj-lt"/>
              </a:rPr>
            </a:br>
            <a:r>
              <a:rPr lang="sk-SK" sz="1600" i="1" dirty="0">
                <a:latin typeface="+mj-lt"/>
              </a:rPr>
              <a:t>viac ako 25 dní za kalendárny rok v priemere troch rokov.</a:t>
            </a:r>
          </a:p>
        </p:txBody>
      </p:sp>
    </p:spTree>
    <p:extLst>
      <p:ext uri="{BB962C8B-B14F-4D97-AF65-F5344CB8AC3E}">
        <p14:creationId xmlns:p14="http://schemas.microsoft.com/office/powerpoint/2010/main" val="47601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6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2. Hodnotenie kvality ovzdušia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za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rok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2022 meraním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7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1059108" y="1144632"/>
            <a:ext cx="10608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+mj-lt"/>
              </a:rPr>
              <a:t>Aglomerácia Košice - </a:t>
            </a:r>
            <a:r>
              <a:rPr lang="sk-SK" dirty="0">
                <a:latin typeface="+mj-lt"/>
              </a:rPr>
              <a:t>emisie </a:t>
            </a:r>
            <a:r>
              <a:rPr lang="sk-SK" noProof="1">
                <a:latin typeface="+mj-lt"/>
              </a:rPr>
              <a:t>benzo(a)pyrénu </a:t>
            </a:r>
            <a:r>
              <a:rPr lang="sk-SK" dirty="0">
                <a:latin typeface="+mj-lt"/>
              </a:rPr>
              <a:t>z výroby koksu, v menšej miere k nim prispieva aj vykurovanie domácností tuhým palivom</a:t>
            </a:r>
          </a:p>
          <a:p>
            <a:endParaRPr lang="en-US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latin typeface="+mj-lt"/>
              </a:rPr>
              <a:t>Košický kraj</a:t>
            </a:r>
            <a:r>
              <a:rPr lang="sk-SK" dirty="0">
                <a:latin typeface="+mj-lt"/>
              </a:rPr>
              <a:t> - emisie </a:t>
            </a:r>
            <a:r>
              <a:rPr lang="sk-SK" noProof="1">
                <a:latin typeface="+mj-lt"/>
              </a:rPr>
              <a:t>benzo(a)pyrénu </a:t>
            </a:r>
            <a:r>
              <a:rPr lang="sk-SK" dirty="0">
                <a:latin typeface="+mj-lt"/>
              </a:rPr>
              <a:t>a PM z lokálnych kúrenísk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521806" y="572385"/>
            <a:ext cx="750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+mj-lt"/>
              </a:rPr>
              <a:t>Košický kraj – najväčšie problémy z hľadiska kvality ovzdušia</a:t>
            </a:r>
          </a:p>
        </p:txBody>
      </p:sp>
      <p:pic>
        <p:nvPicPr>
          <p:cNvPr id="5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53606" y="3643312"/>
            <a:ext cx="5357813" cy="3214688"/>
          </a:xfrm>
          <a:prstGeom prst="rect">
            <a:avLst/>
          </a:prstGeom>
          <a:ln/>
        </p:spPr>
      </p:pic>
      <p:sp>
        <p:nvSpPr>
          <p:cNvPr id="8" name="Obdĺžnik 7"/>
          <p:cNvSpPr/>
          <p:nvPr/>
        </p:nvSpPr>
        <p:spPr>
          <a:xfrm>
            <a:off x="2132566" y="2937333"/>
            <a:ext cx="78496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600" b="1" dirty="0">
                <a:latin typeface="+mj-lt"/>
                <a:ea typeface="Calibri" panose="020F0502020204030204" pitchFamily="34" charset="0"/>
              </a:rPr>
              <a:t>Vývoj emisií 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benzo(a)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pyré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nu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 a podielu vykurovania domácností na celkových emisiách </a:t>
            </a:r>
            <a:r>
              <a:rPr lang="sk-SK" sz="1600" b="1" noProof="1">
                <a:latin typeface="+mj-lt"/>
                <a:ea typeface="Calibri" panose="020F0502020204030204" pitchFamily="34" charset="0"/>
              </a:rPr>
              <a:t>BaP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 v SR</a:t>
            </a:r>
            <a:endParaRPr lang="sk-SK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21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mapa&#10;&#10;Automaticky generovaný popi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6731" r="2939" b="28488"/>
          <a:stretch/>
        </p:blipFill>
        <p:spPr bwMode="auto">
          <a:xfrm>
            <a:off x="0" y="76015"/>
            <a:ext cx="8848104" cy="4413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8</a:t>
            </a:fld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1539672" y="436414"/>
            <a:ext cx="873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Košický kraj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2494058" y="1410369"/>
            <a:ext cx="826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Krompachy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2893467" y="2151812"/>
            <a:ext cx="11675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err="1"/>
              <a:t>Kojšovská</a:t>
            </a:r>
            <a:r>
              <a:rPr lang="sk-SK" sz="1100" dirty="0"/>
              <a:t> hoľa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6175513" y="1378552"/>
            <a:ext cx="826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Strážske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5719045" y="2785775"/>
            <a:ext cx="826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Trebišov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51396" y="589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Národná monitorovacia sieť kvality ovzdušia </a:t>
            </a: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97567"/>
              </p:ext>
            </p:extLst>
          </p:nvPr>
        </p:nvGraphicFramePr>
        <p:xfrm>
          <a:off x="5504497" y="4522923"/>
          <a:ext cx="6212205" cy="20968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91845">
                  <a:extLst>
                    <a:ext uri="{9D8B030D-6E8A-4147-A177-3AD203B41FA5}">
                      <a16:colId xmlns:a16="http://schemas.microsoft.com/office/drawing/2014/main" val="1223453147"/>
                    </a:ext>
                  </a:extLst>
                </a:gridCol>
                <a:gridCol w="429260">
                  <a:extLst>
                    <a:ext uri="{9D8B030D-6E8A-4147-A177-3AD203B41FA5}">
                      <a16:colId xmlns:a16="http://schemas.microsoft.com/office/drawing/2014/main" val="86949437"/>
                    </a:ext>
                  </a:extLst>
                </a:gridCol>
                <a:gridCol w="1403985">
                  <a:extLst>
                    <a:ext uri="{9D8B030D-6E8A-4147-A177-3AD203B41FA5}">
                      <a16:colId xmlns:a16="http://schemas.microsoft.com/office/drawing/2014/main" val="3193683777"/>
                    </a:ext>
                  </a:extLst>
                </a:gridCol>
                <a:gridCol w="210820">
                  <a:extLst>
                    <a:ext uri="{9D8B030D-6E8A-4147-A177-3AD203B41FA5}">
                      <a16:colId xmlns:a16="http://schemas.microsoft.com/office/drawing/2014/main" val="2420086199"/>
                    </a:ext>
                  </a:extLst>
                </a:gridCol>
                <a:gridCol w="464185">
                  <a:extLst>
                    <a:ext uri="{9D8B030D-6E8A-4147-A177-3AD203B41FA5}">
                      <a16:colId xmlns:a16="http://schemas.microsoft.com/office/drawing/2014/main" val="31326889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563776824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10812696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197468385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731566952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1041430728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3066096486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1929609451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2758719660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1433186984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3597333110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4005259525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2448022185"/>
                    </a:ext>
                  </a:extLst>
                </a:gridCol>
                <a:gridCol w="163195">
                  <a:extLst>
                    <a:ext uri="{9D8B030D-6E8A-4147-A177-3AD203B41FA5}">
                      <a16:colId xmlns:a16="http://schemas.microsoft.com/office/drawing/2014/main" val="1930108054"/>
                    </a:ext>
                  </a:extLst>
                </a:gridCol>
              </a:tblGrid>
              <a:tr h="161925">
                <a:tc rowSpan="2" gridSpan="8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Zóna Košický kraj (bez aglomerácie Košice)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D5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5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81A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Merací program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20101"/>
                  </a:ext>
                </a:extLst>
              </a:tr>
              <a:tr h="161925">
                <a:tc gridSpan="8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Kontinuálne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00" spc="-1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Manuálne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139496"/>
                  </a:ext>
                </a:extLst>
              </a:tr>
              <a:tr h="180340"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Okres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Kód EoI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Názov stanice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Typ 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Zemepisná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 dirty="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Nadmorská</a:t>
                      </a:r>
                      <a:br>
                        <a:rPr lang="sk-SK" sz="800" b="1" dirty="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</a:br>
                      <a:r>
                        <a:rPr lang="sk-SK" sz="800" b="1" dirty="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výška </a:t>
                      </a:r>
                      <a:r>
                        <a:rPr lang="sk-SK" sz="800" dirty="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[m]</a:t>
                      </a:r>
                      <a:endParaRPr lang="sk-SK" sz="850" dirty="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PM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10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PM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2,5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NO, NO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CO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Benzén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5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Hg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5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As, Cd, Ni, Pb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BaP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986104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oblasti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stanice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dĺžka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Šírka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12859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Gelnica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SK0042A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Kojšovská hoľa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R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20°59'14"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48°46'58"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1232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dirty="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 dirty="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938653"/>
                  </a:ext>
                </a:extLst>
              </a:tr>
              <a:tr h="207073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Michalovce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SK0030A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Strážske, Mierová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21°50'15"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48°52'27“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133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81719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Spišská </a:t>
                      </a:r>
                      <a:r>
                        <a:rPr lang="sk-SK" sz="800" spc="-1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Nová Ves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SK0265A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Krompachy, SNP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T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20°52'26"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48°54'56"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372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58627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Trebišov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SK0073A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Trebišov, T. G. Masaryka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3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21°42'45"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48°37'42"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107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73109"/>
                  </a:ext>
                </a:extLst>
              </a:tr>
              <a:tr h="180340">
                <a:tc gridSpan="7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 oblasti: U – mestská, S - predmestská, R – vidiecka (regionálna) 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Tw Cen MT" panose="020B0602020104020603" pitchFamily="34" charset="-1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 stanice: B – pozaďová, T – dopravná, I – priemyselná      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Spolu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76036"/>
                  </a:ext>
                </a:extLst>
              </a:tr>
              <a:tr h="18034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 dirty="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769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6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9</a:t>
            </a:fld>
            <a:endParaRPr lang="sk-SK"/>
          </a:p>
        </p:txBody>
      </p:sp>
      <p:pic>
        <p:nvPicPr>
          <p:cNvPr id="3" name="Obrázok 2" descr="Obrázok, na ktorom je mapa&#10;&#10;Automaticky generovaný popi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10262" r="28553" b="4427"/>
          <a:stretch/>
        </p:blipFill>
        <p:spPr bwMode="auto">
          <a:xfrm>
            <a:off x="1062691" y="1244237"/>
            <a:ext cx="2949933" cy="4000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665276" y="2029968"/>
            <a:ext cx="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Ďumbierska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862666" y="2409985"/>
            <a:ext cx="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Štefánikova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055553" y="2857051"/>
            <a:ext cx="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Amurská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965892" y="4195990"/>
            <a:ext cx="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Veľká Ida</a:t>
            </a:r>
          </a:p>
        </p:txBody>
      </p:sp>
      <p:sp>
        <p:nvSpPr>
          <p:cNvPr id="9" name="Obdĺžnik 8"/>
          <p:cNvSpPr/>
          <p:nvPr/>
        </p:nvSpPr>
        <p:spPr>
          <a:xfrm>
            <a:off x="3550190" y="505573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/>
              <a:t>Národná monitorovacia sieť kvality ovzdušia 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4223733" y="874905"/>
            <a:ext cx="291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Aglomerácia Košice</a:t>
            </a:r>
          </a:p>
        </p:txBody>
      </p:sp>
      <p:graphicFrame>
        <p:nvGraphicFramePr>
          <p:cNvPr id="11" name="Tabuľ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27045"/>
              </p:ext>
            </p:extLst>
          </p:nvPr>
        </p:nvGraphicFramePr>
        <p:xfrm>
          <a:off x="5025156" y="2291578"/>
          <a:ext cx="6593002" cy="22783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91784">
                  <a:extLst>
                    <a:ext uri="{9D8B030D-6E8A-4147-A177-3AD203B41FA5}">
                      <a16:colId xmlns:a16="http://schemas.microsoft.com/office/drawing/2014/main" val="3471504868"/>
                    </a:ext>
                  </a:extLst>
                </a:gridCol>
                <a:gridCol w="464458">
                  <a:extLst>
                    <a:ext uri="{9D8B030D-6E8A-4147-A177-3AD203B41FA5}">
                      <a16:colId xmlns:a16="http://schemas.microsoft.com/office/drawing/2014/main" val="460343772"/>
                    </a:ext>
                  </a:extLst>
                </a:gridCol>
                <a:gridCol w="1599418">
                  <a:extLst>
                    <a:ext uri="{9D8B030D-6E8A-4147-A177-3AD203B41FA5}">
                      <a16:colId xmlns:a16="http://schemas.microsoft.com/office/drawing/2014/main" val="2967079254"/>
                    </a:ext>
                  </a:extLst>
                </a:gridCol>
                <a:gridCol w="228784">
                  <a:extLst>
                    <a:ext uri="{9D8B030D-6E8A-4147-A177-3AD203B41FA5}">
                      <a16:colId xmlns:a16="http://schemas.microsoft.com/office/drawing/2014/main" val="917021114"/>
                    </a:ext>
                  </a:extLst>
                </a:gridCol>
                <a:gridCol w="503048">
                  <a:extLst>
                    <a:ext uri="{9D8B030D-6E8A-4147-A177-3AD203B41FA5}">
                      <a16:colId xmlns:a16="http://schemas.microsoft.com/office/drawing/2014/main" val="1888124656"/>
                    </a:ext>
                  </a:extLst>
                </a:gridCol>
                <a:gridCol w="503048">
                  <a:extLst>
                    <a:ext uri="{9D8B030D-6E8A-4147-A177-3AD203B41FA5}">
                      <a16:colId xmlns:a16="http://schemas.microsoft.com/office/drawing/2014/main" val="3289221615"/>
                    </a:ext>
                  </a:extLst>
                </a:gridCol>
                <a:gridCol w="503048">
                  <a:extLst>
                    <a:ext uri="{9D8B030D-6E8A-4147-A177-3AD203B41FA5}">
                      <a16:colId xmlns:a16="http://schemas.microsoft.com/office/drawing/2014/main" val="4010519732"/>
                    </a:ext>
                  </a:extLst>
                </a:gridCol>
                <a:gridCol w="357647">
                  <a:extLst>
                    <a:ext uri="{9D8B030D-6E8A-4147-A177-3AD203B41FA5}">
                      <a16:colId xmlns:a16="http://schemas.microsoft.com/office/drawing/2014/main" val="2208305075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3371964120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2180598534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3653907989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95447976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1853619024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3304164555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2836557177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1988819343"/>
                    </a:ext>
                  </a:extLst>
                </a:gridCol>
                <a:gridCol w="177101">
                  <a:extLst>
                    <a:ext uri="{9D8B030D-6E8A-4147-A177-3AD203B41FA5}">
                      <a16:colId xmlns:a16="http://schemas.microsoft.com/office/drawing/2014/main" val="401893013"/>
                    </a:ext>
                  </a:extLst>
                </a:gridCol>
                <a:gridCol w="47858">
                  <a:extLst>
                    <a:ext uri="{9D8B030D-6E8A-4147-A177-3AD203B41FA5}">
                      <a16:colId xmlns:a16="http://schemas.microsoft.com/office/drawing/2014/main" val="1781209350"/>
                    </a:ext>
                  </a:extLst>
                </a:gridCol>
              </a:tblGrid>
              <a:tr h="180145">
                <a:tc rowSpan="2" gridSpan="8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Aglomerácia Košice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D5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5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81A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Merací program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154870"/>
                  </a:ext>
                </a:extLst>
              </a:tr>
              <a:tr h="272973">
                <a:tc gridSpan="8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Kontinuálne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00" spc="-1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Manuálne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82499"/>
                  </a:ext>
                </a:extLst>
              </a:tr>
              <a:tr h="214479"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Okres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Kód EoI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Názov stanice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Typ 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Zemepisná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Nadmorská</a:t>
                      </a:r>
                      <a:b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</a:b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výška </a:t>
                      </a: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[m]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PM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10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PM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2,5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NO, NO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O</a:t>
                      </a:r>
                      <a:r>
                        <a:rPr lang="sk-SK" sz="800" baseline="-250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CO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Benzén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5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Hg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75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As, Cd, Ni, Pb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692119"/>
                  </a:ext>
                </a:extLst>
              </a:tr>
              <a:tr h="44082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oblasti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stanice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dĺžka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b="1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Šírka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324217"/>
                  </a:ext>
                </a:extLst>
              </a:tr>
              <a:tr h="214479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 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SK0264A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Košice, Amurská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21°17'08"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48°41'25"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201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341884"/>
                  </a:ext>
                </a:extLst>
              </a:tr>
              <a:tr h="214479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 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SK0267A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Košice, Štefánikova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T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21°15'32"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48°43'35"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209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505897"/>
                  </a:ext>
                </a:extLst>
              </a:tr>
              <a:tr h="214479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 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SK0016A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Košice, Ďumbierska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3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B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21°14'42"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48°45'12"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240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856943"/>
                  </a:ext>
                </a:extLst>
              </a:tr>
              <a:tr h="214479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Košice okolie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SK0018A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Veľká Ida, Letná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S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3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I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21°10'31"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48°35'32"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209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A6A6A6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890600"/>
                  </a:ext>
                </a:extLst>
              </a:tr>
              <a:tr h="311970">
                <a:tc gridSpan="7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 oblasti: U – mestská, S - predmestská, R – vidiecka (regionálna) 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Tw Cen MT" panose="020B0602020104020603" pitchFamily="34" charset="-18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 stanice: B – </a:t>
                      </a:r>
                      <a:r>
                        <a:rPr lang="sk-SK" sz="8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pozaďová</a:t>
                      </a:r>
                      <a:r>
                        <a:rPr lang="sk-SK" sz="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 – dopravná, I – priemyselná       </a:t>
                      </a:r>
                      <a:endParaRPr lang="sk-SK" sz="850" dirty="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Tw Cen MT" panose="020B0602020104020603" pitchFamily="34" charset="-18"/>
                        </a:rPr>
                        <a:t>Spolu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8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w Cen MT" panose="020B0602020104020603" pitchFamily="34" charset="-18"/>
                          <a:cs typeface="Arial" panose="020B0604020202020204" pitchFamily="34" charset="0"/>
                        </a:rPr>
                        <a:t>1</a:t>
                      </a:r>
                      <a:endParaRPr lang="sk-SK" sz="850">
                        <a:effectLst/>
                        <a:latin typeface="Arial Narrow" panose="020B0606020202030204" pitchFamily="34" charset="0"/>
                        <a:ea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effectLst/>
                          <a:latin typeface="Calibri" panose="020F0502020204030204" pitchFamily="34" charset="0"/>
                          <a:ea typeface="Tw Cen MT" panose="020B0602020104020603" pitchFamily="34" charset="-18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01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53041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Vlastné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91CE"/>
      </a:accent1>
      <a:accent2>
        <a:srgbClr val="E89266"/>
      </a:accent2>
      <a:accent3>
        <a:srgbClr val="5BBEBB"/>
      </a:accent3>
      <a:accent4>
        <a:srgbClr val="FFC000"/>
      </a:accent4>
      <a:accent5>
        <a:srgbClr val="006AB4"/>
      </a:accent5>
      <a:accent6>
        <a:srgbClr val="00A19A"/>
      </a:accent6>
      <a:hlink>
        <a:srgbClr val="EA5A14"/>
      </a:hlink>
      <a:folHlink>
        <a:srgbClr val="5291CE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" id="{38C99A89-B408-4C6A-8D15-4F875B2F2958}" vid="{BB805962-C549-4A4B-A319-D65AC4E026B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98288EA573040BFC35A506D3342BA" ma:contentTypeVersion="15" ma:contentTypeDescription="Create a new document." ma:contentTypeScope="" ma:versionID="5baed7def0b57b1fe044e4704f35ec14">
  <xsd:schema xmlns:xsd="http://www.w3.org/2001/XMLSchema" xmlns:xs="http://www.w3.org/2001/XMLSchema" xmlns:p="http://schemas.microsoft.com/office/2006/metadata/properties" xmlns:ns3="3846ec58-04ae-43ac-bc01-0742f1fc33b6" xmlns:ns4="c65491bb-510d-4bab-963c-85010610f6e3" targetNamespace="http://schemas.microsoft.com/office/2006/metadata/properties" ma:root="true" ma:fieldsID="dafeda1b33e994e235898e352ef8468a" ns3:_="" ns4:_="">
    <xsd:import namespace="3846ec58-04ae-43ac-bc01-0742f1fc33b6"/>
    <xsd:import namespace="c65491bb-510d-4bab-963c-85010610f6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_activity" minOccurs="0"/>
                <xsd:element ref="ns4:MediaServiceDateTaken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ec58-04ae-43ac-bc01-0742f1fc33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491bb-510d-4bab-963c-85010610f6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65491bb-510d-4bab-963c-85010610f6e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839357-25DA-4903-A995-7D5FDB6C4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ec58-04ae-43ac-bc01-0742f1fc33b6"/>
    <ds:schemaRef ds:uri="c65491bb-510d-4bab-963c-85010610f6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3735B1-323E-4B45-952B-153AD20B1AFD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c65491bb-510d-4bab-963c-85010610f6e3"/>
    <ds:schemaRef ds:uri="3846ec58-04ae-43ac-bc01-0742f1fc33b6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AF5A34B-B5C2-4F8E-9401-35ED1481D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populair - sablona PPT - SK</Template>
  <TotalTime>3215</TotalTime>
  <Words>2238</Words>
  <Application>Microsoft Office PowerPoint</Application>
  <PresentationFormat>Širokouhlá</PresentationFormat>
  <Paragraphs>604</Paragraphs>
  <Slides>25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Roboto</vt:lpstr>
      <vt:lpstr>Symbol</vt:lpstr>
      <vt:lpstr>Trebuchet MS</vt:lpstr>
      <vt:lpstr>Tw Cen MT</vt:lpstr>
      <vt:lpstr>Motív balíka Office</vt:lpstr>
      <vt:lpstr>Stav kvality ovzdušia v Košickom kraji a zlepšenie kvality ovzdušia pri zmene vykurovacích zariadení</vt:lpstr>
      <vt:lpstr>Prezentácia programu PowerPoint</vt:lpstr>
      <vt:lpstr>1. Kritéria na hodnotenie kvality ovzdušia</vt:lpstr>
      <vt:lpstr>Prezentácia programu PowerPoint</vt:lpstr>
      <vt:lpstr>Prezentácia programu PowerPoint</vt:lpstr>
      <vt:lpstr>2. Hodnotenie kvality ovzdušia za rok 2022 meraním</vt:lpstr>
      <vt:lpstr>Prezentácia programu PowerPoint</vt:lpstr>
      <vt:lpstr>Prezentácia programu PowerPoint</vt:lpstr>
      <vt:lpstr>Prezentácia programu PowerPoint</vt:lpstr>
      <vt:lpstr>PM2,5 </vt:lpstr>
      <vt:lpstr>Priemerné mesačné koncentrácie PM10 a PM2,5</vt:lpstr>
      <vt:lpstr>Benzo(a)pyrén</vt:lpstr>
      <vt:lpstr>NO2</vt:lpstr>
      <vt:lpstr>Prezentácia programu PowerPoint</vt:lpstr>
      <vt:lpstr>Prezentácia programu PowerPoint</vt:lpstr>
      <vt:lpstr>3. Hodnotenie kvality ovzdušia za rok 2023 modelovaním</vt:lpstr>
      <vt:lpstr>Prezentácia programu PowerPoint</vt:lpstr>
      <vt:lpstr>4. Modelovanie opatrení pre lokálne kúreniská vo vybraných  oblastiach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Názov prezentácie</dc:title>
  <dc:creator>Katarína Belohorcová</dc:creator>
  <cp:lastModifiedBy>Emilia Hroncova</cp:lastModifiedBy>
  <cp:revision>290</cp:revision>
  <dcterms:created xsi:type="dcterms:W3CDTF">2023-03-21T14:33:00Z</dcterms:created>
  <dcterms:modified xsi:type="dcterms:W3CDTF">2024-05-15T09:39:15Z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0x01010036E98288EA573040BFC35A506D3342BA</vt:lpwstr>
  </property>
</Properties>
</file>